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3" r:id="rId1"/>
  </p:sldMasterIdLst>
  <p:notesMasterIdLst>
    <p:notesMasterId r:id="rId17"/>
  </p:notesMasterIdLst>
  <p:handoutMasterIdLst>
    <p:handoutMasterId r:id="rId18"/>
  </p:handoutMasterIdLst>
  <p:sldIdLst>
    <p:sldId id="391" r:id="rId2"/>
    <p:sldId id="435" r:id="rId3"/>
    <p:sldId id="438" r:id="rId4"/>
    <p:sldId id="428" r:id="rId5"/>
    <p:sldId id="401" r:id="rId6"/>
    <p:sldId id="437" r:id="rId7"/>
    <p:sldId id="441" r:id="rId8"/>
    <p:sldId id="443" r:id="rId9"/>
    <p:sldId id="417" r:id="rId10"/>
    <p:sldId id="434" r:id="rId11"/>
    <p:sldId id="442" r:id="rId12"/>
    <p:sldId id="400" r:id="rId13"/>
    <p:sldId id="421" r:id="rId14"/>
    <p:sldId id="429" r:id="rId15"/>
    <p:sldId id="433"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4A40305-0351-3042-AD22-B7ADDEA91D83}">
          <p14:sldIdLst>
            <p14:sldId id="391"/>
            <p14:sldId id="435"/>
            <p14:sldId id="438"/>
            <p14:sldId id="428"/>
            <p14:sldId id="401"/>
            <p14:sldId id="437"/>
            <p14:sldId id="441"/>
            <p14:sldId id="443"/>
            <p14:sldId id="417"/>
            <p14:sldId id="434"/>
            <p14:sldId id="442"/>
            <p14:sldId id="400"/>
            <p14:sldId id="421"/>
            <p14:sldId id="429"/>
            <p14:sldId id="4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çois Juno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95959"/>
    <a:srgbClr val="254061"/>
    <a:srgbClr val="75BDB3"/>
    <a:srgbClr val="85AC4A"/>
    <a:srgbClr val="58906A"/>
    <a:srgbClr val="020000"/>
    <a:srgbClr val="6F6F6F"/>
    <a:srgbClr val="28728A"/>
    <a:srgbClr val="BBCE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08" autoAdjust="0"/>
  </p:normalViewPr>
  <p:slideViewPr>
    <p:cSldViewPr snapToGrid="0" snapToObjects="1">
      <p:cViewPr varScale="1">
        <p:scale>
          <a:sx n="55" d="100"/>
          <a:sy n="55" d="100"/>
        </p:scale>
        <p:origin x="1000" y="28"/>
      </p:cViewPr>
      <p:guideLst>
        <p:guide orient="horz" pos="2160"/>
        <p:guide pos="2880"/>
      </p:guideLst>
    </p:cSldViewPr>
  </p:slideViewPr>
  <p:outlineViewPr>
    <p:cViewPr>
      <p:scale>
        <a:sx n="33" d="100"/>
        <a:sy n="33" d="100"/>
      </p:scale>
      <p:origin x="0" y="18712"/>
    </p:cViewPr>
  </p:outlineViewPr>
  <p:notesTextViewPr>
    <p:cViewPr>
      <p:scale>
        <a:sx n="100" d="100"/>
        <a:sy n="100" d="100"/>
      </p:scale>
      <p:origin x="0" y="0"/>
    </p:cViewPr>
  </p:notesTextViewPr>
  <p:sorterViewPr>
    <p:cViewPr varScale="1">
      <p:scale>
        <a:sx n="1" d="1"/>
        <a:sy n="1" d="1"/>
      </p:scale>
      <p:origin x="0" y="-9880"/>
    </p:cViewPr>
  </p:sorterViewPr>
  <p:notesViewPr>
    <p:cSldViewPr snapToGrid="0" snapToObjects="1">
      <p:cViewPr varScale="1">
        <p:scale>
          <a:sx n="95" d="100"/>
          <a:sy n="95" d="100"/>
        </p:scale>
        <p:origin x="410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1BE65-FE4B-4A43-9E54-DE5C7FA714F5}" type="datetimeFigureOut">
              <a:rPr lang="fr-FR" smtClean="0"/>
              <a:t>28/04/2020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F72BC3-BA85-FB4E-8AB2-7BC033B39ED2}" type="slidenum">
              <a:rPr lang="fr-FR" smtClean="0"/>
              <a:t>‹N°›</a:t>
            </a:fld>
            <a:endParaRPr lang="fr-FR"/>
          </a:p>
        </p:txBody>
      </p:sp>
    </p:spTree>
    <p:extLst>
      <p:ext uri="{BB962C8B-B14F-4D97-AF65-F5344CB8AC3E}">
        <p14:creationId xmlns:p14="http://schemas.microsoft.com/office/powerpoint/2010/main" val="4154358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5D406-C55C-4281-8CB8-E27B547B2BA7}" type="datetimeFigureOut">
              <a:rPr lang="fr-FR" smtClean="0"/>
              <a:t>28/04/2020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C21B1-B70D-409C-8847-CADCB7C8EAE2}" type="slidenum">
              <a:rPr lang="fr-FR" smtClean="0"/>
              <a:t>‹N°›</a:t>
            </a:fld>
            <a:endParaRPr lang="fr-FR"/>
          </a:p>
        </p:txBody>
      </p:sp>
    </p:spTree>
    <p:extLst>
      <p:ext uri="{BB962C8B-B14F-4D97-AF65-F5344CB8AC3E}">
        <p14:creationId xmlns:p14="http://schemas.microsoft.com/office/powerpoint/2010/main" val="13357463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1</a:t>
            </a:fld>
            <a:endParaRPr lang="fr-FR"/>
          </a:p>
        </p:txBody>
      </p:sp>
    </p:spTree>
    <p:extLst>
      <p:ext uri="{BB962C8B-B14F-4D97-AF65-F5344CB8AC3E}">
        <p14:creationId xmlns:p14="http://schemas.microsoft.com/office/powerpoint/2010/main" val="359154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12291"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914D235D-D9A7-41FE-95F5-FA7B91DD15CD}" type="slidenum">
              <a:rPr lang="fr-FR" altLang="fr-FR">
                <a:latin typeface="Calibri" panose="020F0502020204030204" pitchFamily="34" charset="0"/>
              </a:rPr>
              <a:pPr/>
              <a:t>11</a:t>
            </a:fld>
            <a:endParaRPr lang="fr-FR" altLang="fr-FR">
              <a:latin typeface="Calibri" panose="020F0502020204030204" pitchFamily="34" charset="0"/>
            </a:endParaRPr>
          </a:p>
        </p:txBody>
      </p:sp>
    </p:spTree>
    <p:extLst>
      <p:ext uri="{BB962C8B-B14F-4D97-AF65-F5344CB8AC3E}">
        <p14:creationId xmlns:p14="http://schemas.microsoft.com/office/powerpoint/2010/main" val="67208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12</a:t>
            </a:fld>
            <a:endParaRPr lang="fr-FR"/>
          </a:p>
        </p:txBody>
      </p:sp>
    </p:spTree>
    <p:extLst>
      <p:ext uri="{BB962C8B-B14F-4D97-AF65-F5344CB8AC3E}">
        <p14:creationId xmlns:p14="http://schemas.microsoft.com/office/powerpoint/2010/main" val="68625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13</a:t>
            </a:fld>
            <a:endParaRPr lang="fr-FR"/>
          </a:p>
        </p:txBody>
      </p:sp>
    </p:spTree>
    <p:extLst>
      <p:ext uri="{BB962C8B-B14F-4D97-AF65-F5344CB8AC3E}">
        <p14:creationId xmlns:p14="http://schemas.microsoft.com/office/powerpoint/2010/main" val="2403187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14</a:t>
            </a:fld>
            <a:endParaRPr lang="fr-FR"/>
          </a:p>
        </p:txBody>
      </p:sp>
    </p:spTree>
    <p:extLst>
      <p:ext uri="{BB962C8B-B14F-4D97-AF65-F5344CB8AC3E}">
        <p14:creationId xmlns:p14="http://schemas.microsoft.com/office/powerpoint/2010/main" val="216800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15</a:t>
            </a:fld>
            <a:endParaRPr lang="fr-FR"/>
          </a:p>
        </p:txBody>
      </p:sp>
    </p:spTree>
    <p:extLst>
      <p:ext uri="{BB962C8B-B14F-4D97-AF65-F5344CB8AC3E}">
        <p14:creationId xmlns:p14="http://schemas.microsoft.com/office/powerpoint/2010/main" val="354622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dirty="0"/>
          </a:p>
        </p:txBody>
      </p:sp>
      <p:sp>
        <p:nvSpPr>
          <p:cNvPr id="18435"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46973D94-CA7C-4F35-A31A-014C9A8E56CA}" type="slidenum">
              <a:rPr lang="fr-FR" altLang="fr-FR">
                <a:latin typeface="Calibri" panose="020F0502020204030204" pitchFamily="34" charset="0"/>
              </a:rPr>
              <a:pPr/>
              <a:t>3</a:t>
            </a:fld>
            <a:endParaRPr lang="fr-FR" altLang="fr-FR">
              <a:latin typeface="Calibri" panose="020F0502020204030204" pitchFamily="34" charset="0"/>
            </a:endParaRPr>
          </a:p>
        </p:txBody>
      </p:sp>
    </p:spTree>
    <p:extLst>
      <p:ext uri="{BB962C8B-B14F-4D97-AF65-F5344CB8AC3E}">
        <p14:creationId xmlns:p14="http://schemas.microsoft.com/office/powerpoint/2010/main" val="11597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4</a:t>
            </a:fld>
            <a:endParaRPr lang="fr-FR"/>
          </a:p>
        </p:txBody>
      </p:sp>
    </p:spTree>
    <p:extLst>
      <p:ext uri="{BB962C8B-B14F-4D97-AF65-F5344CB8AC3E}">
        <p14:creationId xmlns:p14="http://schemas.microsoft.com/office/powerpoint/2010/main" val="207652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5</a:t>
            </a:fld>
            <a:endParaRPr lang="fr-FR"/>
          </a:p>
        </p:txBody>
      </p:sp>
    </p:spTree>
    <p:extLst>
      <p:ext uri="{BB962C8B-B14F-4D97-AF65-F5344CB8AC3E}">
        <p14:creationId xmlns:p14="http://schemas.microsoft.com/office/powerpoint/2010/main" val="30143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16387"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5A27C82E-943D-43D6-8FF2-63202AF76817}"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367773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16387"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5A27C82E-943D-43D6-8FF2-63202AF76817}" type="slidenum">
              <a:rPr lang="fr-FR" altLang="fr-FR">
                <a:latin typeface="Calibri" panose="020F0502020204030204" pitchFamily="34" charset="0"/>
              </a:rPr>
              <a:pPr/>
              <a:t>7</a:t>
            </a:fld>
            <a:endParaRPr lang="fr-FR" altLang="fr-FR">
              <a:latin typeface="Calibri" panose="020F0502020204030204" pitchFamily="34" charset="0"/>
            </a:endParaRPr>
          </a:p>
        </p:txBody>
      </p:sp>
    </p:spTree>
    <p:extLst>
      <p:ext uri="{BB962C8B-B14F-4D97-AF65-F5344CB8AC3E}">
        <p14:creationId xmlns:p14="http://schemas.microsoft.com/office/powerpoint/2010/main" val="267615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1200" b="0" i="0" u="none" strike="noStrike" kern="1200" baseline="0" dirty="0" smtClean="0">
                <a:solidFill>
                  <a:schemeClr val="tx1"/>
                </a:solidFill>
                <a:latin typeface="+mn-lt"/>
                <a:ea typeface="+mn-ea"/>
                <a:cs typeface="+mn-cs"/>
              </a:rPr>
              <a:t>In Peru, </a:t>
            </a:r>
            <a:r>
              <a:rPr lang="it-IT" sz="1200" b="0" i="1" u="none" strike="noStrike" kern="1200" baseline="0" dirty="0" smtClean="0">
                <a:solidFill>
                  <a:schemeClr val="tx1"/>
                </a:solidFill>
                <a:latin typeface="+mn-lt"/>
                <a:ea typeface="+mn-ea"/>
                <a:cs typeface="+mn-cs"/>
              </a:rPr>
              <a:t>A. darlingi </a:t>
            </a:r>
            <a:r>
              <a:rPr lang="it-IT" sz="1200" b="0" i="0" u="none" strike="noStrike" kern="1200" baseline="0" dirty="0" smtClean="0">
                <a:solidFill>
                  <a:schemeClr val="tx1"/>
                </a:solidFill>
                <a:latin typeface="+mn-lt"/>
                <a:ea typeface="+mn-ea"/>
                <a:cs typeface="+mn-cs"/>
              </a:rPr>
              <a:t>mosquitoes a</a:t>
            </a:r>
            <a:r>
              <a:rPr lang="en-US" sz="1200" b="0" i="0" u="none" strike="noStrike" kern="1200" baseline="0" dirty="0" smtClean="0">
                <a:solidFill>
                  <a:schemeClr val="tx1"/>
                </a:solidFill>
                <a:latin typeface="+mn-lt"/>
                <a:ea typeface="+mn-ea"/>
                <a:cs typeface="+mn-cs"/>
              </a:rPr>
              <a:t>re seldom observed in standing water bodies within undisturbed forests because they are shaded and soils are more acidic, and yet these forests remain abundant and rich in mosquito species that do not transmit malaria (</a:t>
            </a:r>
            <a:r>
              <a:rPr lang="en-US" sz="1200" b="0" i="1" u="none" strike="noStrike" kern="1200" baseline="0" dirty="0" smtClean="0">
                <a:solidFill>
                  <a:schemeClr val="tx1"/>
                </a:solidFill>
                <a:latin typeface="+mn-lt"/>
                <a:ea typeface="+mn-ea"/>
                <a:cs typeface="+mn-cs"/>
              </a:rPr>
              <a:t>9</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a:t>
            </a:r>
          </a:p>
          <a:p>
            <a:r>
              <a:rPr lang="fr-FR" sz="1200" b="0" i="0" u="none" strike="noStrike" kern="1200" baseline="0" dirty="0" smtClean="0">
                <a:solidFill>
                  <a:schemeClr val="tx1"/>
                </a:solidFill>
                <a:latin typeface="+mn-lt"/>
                <a:ea typeface="+mn-ea"/>
                <a:cs typeface="+mn-cs"/>
              </a:rPr>
              <a:t>Along the Iquitos–</a:t>
            </a:r>
            <a:r>
              <a:rPr lang="fr-FR" sz="1200" b="0" i="0" u="none" strike="noStrike" kern="1200" baseline="0" dirty="0" err="1" smtClean="0">
                <a:solidFill>
                  <a:schemeClr val="tx1"/>
                </a:solidFill>
                <a:latin typeface="+mn-lt"/>
                <a:ea typeface="+mn-ea"/>
                <a:cs typeface="+mn-cs"/>
              </a:rPr>
              <a:t>Nauta</a:t>
            </a:r>
            <a:r>
              <a:rPr lang="fr-FR" sz="1200" b="0" i="0" u="none" strike="noStrike" kern="1200" baseline="0" dirty="0" smtClean="0">
                <a:solidFill>
                  <a:schemeClr val="tx1"/>
                </a:solidFill>
                <a:latin typeface="+mn-lt"/>
                <a:ea typeface="+mn-ea"/>
                <a:cs typeface="+mn-cs"/>
              </a:rPr>
              <a:t> Road corridor </a:t>
            </a:r>
            <a:r>
              <a:rPr lang="fr-FR" sz="1200" b="0" i="0" u="none" strike="noStrike" kern="1200" baseline="0" dirty="0" err="1" smtClean="0">
                <a:solidFill>
                  <a:schemeClr val="tx1"/>
                </a:solidFill>
                <a:latin typeface="+mn-lt"/>
                <a:ea typeface="+mn-ea"/>
                <a:cs typeface="+mn-cs"/>
              </a:rPr>
              <a:t>entomologic</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risk</a:t>
            </a:r>
            <a:r>
              <a:rPr lang="fr-FR"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factors of mosquito biting rate and larval count increase with more deforestation. The mean biting rate in areas with &gt;80% deforestation was 8.33 compared with 0.03 per night for sites with &lt;30% deforestation (</a:t>
            </a:r>
            <a:r>
              <a:rPr lang="en-US" sz="1200" b="0" i="1" u="none" strike="noStrike" kern="1200" baseline="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 Furthermore, the likelihood of fi </a:t>
            </a:r>
            <a:r>
              <a:rPr lang="en-US" sz="1200" b="0" i="0" u="none" strike="noStrike" kern="1200" baseline="0" dirty="0" err="1" smtClean="0">
                <a:solidFill>
                  <a:schemeClr val="tx1"/>
                </a:solidFill>
                <a:latin typeface="+mn-lt"/>
                <a:ea typeface="+mn-ea"/>
                <a:cs typeface="+mn-cs"/>
              </a:rPr>
              <a:t>nding</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A. </a:t>
            </a:r>
            <a:r>
              <a:rPr lang="en-US" sz="1200" b="0" i="1" u="none" strike="noStrike" kern="1200" baseline="0" dirty="0" err="1" smtClean="0">
                <a:solidFill>
                  <a:schemeClr val="tx1"/>
                </a:solidFill>
                <a:latin typeface="+mn-lt"/>
                <a:ea typeface="+mn-ea"/>
                <a:cs typeface="+mn-cs"/>
              </a:rPr>
              <a:t>darlingi</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larvae doubled in breeding sites with &lt;20% forest compared with sites with 20%–60% forest, and the likelihood increased 7-fold when compared with sites with &gt;60% forest (</a:t>
            </a:r>
            <a:r>
              <a:rPr lang="en-US" sz="1200" b="0" i="1" u="none" strike="noStrike" kern="1200" baseline="0" dirty="0" smtClean="0">
                <a:solidFill>
                  <a:schemeClr val="tx1"/>
                </a:solidFill>
                <a:latin typeface="+mn-lt"/>
                <a:ea typeface="+mn-ea"/>
                <a:cs typeface="+mn-cs"/>
              </a:rPr>
              <a:t>8</a:t>
            </a:r>
            <a:r>
              <a:rPr lang="en-US" sz="1200" b="0" i="0" u="none" strike="noStrike" kern="1200" baseline="0" dirty="0" smtClean="0">
                <a:solidFill>
                  <a:schemeClr val="tx1"/>
                </a:solidFill>
                <a:latin typeface="+mn-lt"/>
                <a:ea typeface="+mn-ea"/>
                <a:cs typeface="+mn-cs"/>
              </a:rPr>
              <a:t>). Human-altered landscapes </a:t>
            </a:r>
            <a:r>
              <a:rPr lang="fr-FR" sz="1200" b="0" i="0" u="none" strike="noStrike" kern="1200" baseline="0" dirty="0" err="1" smtClean="0">
                <a:solidFill>
                  <a:schemeClr val="tx1"/>
                </a:solidFill>
                <a:latin typeface="+mn-lt"/>
                <a:ea typeface="+mn-ea"/>
                <a:cs typeface="+mn-cs"/>
              </a:rPr>
              <a:t>provide</a:t>
            </a:r>
            <a:r>
              <a:rPr lang="fr-FR" sz="1200" b="0" i="0" u="none" strike="noStrike" kern="1200" baseline="0" dirty="0" smtClean="0">
                <a:solidFill>
                  <a:schemeClr val="tx1"/>
                </a:solidFill>
                <a:latin typeface="+mn-lt"/>
                <a:ea typeface="+mn-ea"/>
                <a:cs typeface="+mn-cs"/>
              </a:rPr>
              <a:t> a milieu of </a:t>
            </a:r>
            <a:r>
              <a:rPr lang="fr-FR" sz="1200" b="0" i="0" u="none" strike="noStrike" kern="1200" baseline="0" dirty="0" err="1" smtClean="0">
                <a:solidFill>
                  <a:schemeClr val="tx1"/>
                </a:solidFill>
                <a:latin typeface="+mn-lt"/>
                <a:ea typeface="+mn-ea"/>
                <a:cs typeface="+mn-cs"/>
              </a:rPr>
              <a:t>suitable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larval</a:t>
            </a:r>
            <a:r>
              <a:rPr lang="fr-FR" sz="1200" b="0" i="0" u="none" strike="noStrike" kern="1200" baseline="0" dirty="0" smtClean="0">
                <a:solidFill>
                  <a:schemeClr val="tx1"/>
                </a:solidFill>
                <a:latin typeface="+mn-lt"/>
                <a:ea typeface="+mn-ea"/>
                <a:cs typeface="+mn-cs"/>
              </a:rPr>
              <a:t> habitats for </a:t>
            </a:r>
            <a:r>
              <a:rPr lang="fr-FR" sz="1200" b="0" i="1" u="none" strike="noStrike" kern="1200" baseline="0" dirty="0" smtClean="0">
                <a:solidFill>
                  <a:schemeClr val="tx1"/>
                </a:solidFill>
                <a:latin typeface="+mn-lt"/>
                <a:ea typeface="+mn-ea"/>
                <a:cs typeface="+mn-cs"/>
              </a:rPr>
              <a:t>A. </a:t>
            </a:r>
            <a:r>
              <a:rPr lang="fr-FR" sz="1200" b="0" i="1" u="none" strike="noStrike" kern="1200" baseline="0" dirty="0" err="1" smtClean="0">
                <a:solidFill>
                  <a:schemeClr val="tx1"/>
                </a:solidFill>
                <a:latin typeface="+mn-lt"/>
                <a:ea typeface="+mn-ea"/>
                <a:cs typeface="+mn-cs"/>
              </a:rPr>
              <a:t>darling</a:t>
            </a:r>
            <a:r>
              <a:rPr lang="fr-FR"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mosquitoes, including road ditches, dams, mining pits, culverts, vehicle ruts, and areas of poor clearing.</a:t>
            </a:r>
          </a:p>
          <a:p>
            <a:endParaRPr lang="en-US" alt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Changes in </a:t>
            </a:r>
            <a:r>
              <a:rPr lang="fr-FR" sz="1200" b="0" i="0" u="none" strike="noStrike" kern="1200" baseline="0" dirty="0" err="1" smtClean="0">
                <a:solidFill>
                  <a:schemeClr val="tx1"/>
                </a:solidFill>
                <a:latin typeface="+mn-lt"/>
                <a:ea typeface="+mn-ea"/>
                <a:cs typeface="+mn-cs"/>
              </a:rPr>
              <a:t>vegetation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microclimate</a:t>
            </a:r>
            <a:r>
              <a:rPr lang="fr-FR" sz="1200" b="0" i="0" u="none" strike="noStrike" kern="1200" baseline="0" dirty="0" smtClean="0">
                <a:solidFill>
                  <a:schemeClr val="tx1"/>
                </a:solidFill>
                <a:latin typeface="+mn-lt"/>
                <a:ea typeface="+mn-ea"/>
                <a:cs typeface="+mn-cs"/>
              </a:rPr>
              <a:t>, and </a:t>
            </a:r>
            <a:r>
              <a:rPr lang="en-US" sz="1200" b="0" i="0" u="none" strike="noStrike" kern="1200" baseline="0" dirty="0" smtClean="0">
                <a:solidFill>
                  <a:schemeClr val="tx1"/>
                </a:solidFill>
                <a:latin typeface="+mn-lt"/>
                <a:ea typeface="+mn-ea"/>
                <a:cs typeface="+mn-cs"/>
              </a:rPr>
              <a:t>soil composition can affect the species composition and abundance of mosquito populations (</a:t>
            </a:r>
            <a:r>
              <a:rPr lang="en-US" sz="1200" b="0" i="1" u="none" strike="noStrike" kern="1200" baseline="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 In Malaysia studies have implicated the primarily </a:t>
            </a:r>
            <a:r>
              <a:rPr lang="en-US" sz="1200" b="0" i="0" u="none" strike="noStrike" kern="1200" baseline="0" dirty="0" err="1" smtClean="0">
                <a:solidFill>
                  <a:schemeClr val="tx1"/>
                </a:solidFill>
                <a:latin typeface="+mn-lt"/>
                <a:ea typeface="+mn-ea"/>
                <a:cs typeface="+mn-cs"/>
              </a:rPr>
              <a:t>exophagic</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Anopheles </a:t>
            </a:r>
            <a:r>
              <a:rPr lang="en-US" sz="1200" b="0" i="1" u="none" strike="noStrike" kern="1200" baseline="0" dirty="0" err="1" smtClean="0">
                <a:solidFill>
                  <a:schemeClr val="tx1"/>
                </a:solidFill>
                <a:latin typeface="+mn-lt"/>
                <a:ea typeface="+mn-ea"/>
                <a:cs typeface="+mn-cs"/>
              </a:rPr>
              <a:t>leucosphyrus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group of mosquitoes as the main vector of </a:t>
            </a:r>
            <a:r>
              <a:rPr lang="en-US" sz="1200" b="0" i="1" u="none" strike="noStrike" kern="1200" baseline="0" dirty="0" smtClean="0">
                <a:solidFill>
                  <a:schemeClr val="tx1"/>
                </a:solidFill>
                <a:latin typeface="+mn-lt"/>
                <a:ea typeface="+mn-ea"/>
                <a:cs typeface="+mn-cs"/>
              </a:rPr>
              <a:t>P. </a:t>
            </a:r>
            <a:r>
              <a:rPr lang="en-US" sz="1200" b="0" i="1" u="none" strike="noStrike" kern="1200" baseline="0" dirty="0" err="1" smtClean="0">
                <a:solidFill>
                  <a:schemeClr val="tx1"/>
                </a:solidFill>
                <a:latin typeface="+mn-lt"/>
                <a:ea typeface="+mn-ea"/>
                <a:cs typeface="+mn-cs"/>
              </a:rPr>
              <a:t>knowlesi</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have found relatively high biting rates in farm edges bordering forests and forest areas (</a:t>
            </a:r>
            <a:r>
              <a:rPr lang="en-US" sz="1200" b="0" i="1" u="none" strike="noStrike" kern="1200" baseline="0" dirty="0" smtClean="0">
                <a:solidFill>
                  <a:schemeClr val="tx1"/>
                </a:solidFill>
                <a:latin typeface="+mn-lt"/>
                <a:ea typeface="+mn-ea"/>
                <a:cs typeface="+mn-cs"/>
              </a:rPr>
              <a:t>11–14</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Human-disturbed environments have been associated with changes in behavior of nonhuman primates and their increased</a:t>
            </a:r>
          </a:p>
          <a:p>
            <a:r>
              <a:rPr lang="en-US" sz="1200" b="0" i="0" u="none" strike="noStrike" kern="1200" baseline="0" dirty="0" smtClean="0">
                <a:solidFill>
                  <a:schemeClr val="tx1"/>
                </a:solidFill>
                <a:latin typeface="+mn-lt"/>
                <a:ea typeface="+mn-ea"/>
                <a:cs typeface="+mn-cs"/>
              </a:rPr>
              <a:t>contact with humans (</a:t>
            </a:r>
            <a:r>
              <a:rPr lang="en-US" sz="1200" b="0" i="1" u="none" strike="noStrike" kern="1200" baseline="0" dirty="0" smtClean="0">
                <a:solidFill>
                  <a:schemeClr val="tx1"/>
                </a:solidFill>
                <a:latin typeface="+mn-lt"/>
                <a:ea typeface="+mn-ea"/>
                <a:cs typeface="+mn-cs"/>
              </a:rPr>
              <a:t>15</a:t>
            </a:r>
            <a:r>
              <a:rPr lang="en-US" sz="1200" b="0" i="0" u="none" strike="noStrike" kern="1200" baseline="0" dirty="0" smtClean="0">
                <a:solidFill>
                  <a:schemeClr val="tx1"/>
                </a:solidFill>
                <a:latin typeface="+mn-lt"/>
                <a:ea typeface="+mn-ea"/>
                <a:cs typeface="+mn-cs"/>
              </a:rPr>
              <a:t>). Fragmentation of existing habitats can also increase the frequency of disease transmission by creating transition areas with increased spatial overlap among human, mosquito, and wildlife populations or by altering vector ecology</a:t>
            </a:r>
            <a:endParaRPr lang="fr-FR" altLang="fr-FR" dirty="0"/>
          </a:p>
        </p:txBody>
      </p:sp>
      <p:sp>
        <p:nvSpPr>
          <p:cNvPr id="16387"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5A27C82E-943D-43D6-8FF2-63202AF76817}" type="slidenum">
              <a:rPr lang="fr-FR" altLang="fr-FR">
                <a:latin typeface="Calibri" panose="020F0502020204030204" pitchFamily="34" charset="0"/>
              </a:rPr>
              <a:pPr/>
              <a:t>8</a:t>
            </a:fld>
            <a:endParaRPr lang="fr-FR" altLang="fr-FR">
              <a:latin typeface="Calibri" panose="020F0502020204030204" pitchFamily="34" charset="0"/>
            </a:endParaRPr>
          </a:p>
        </p:txBody>
      </p:sp>
    </p:spTree>
    <p:extLst>
      <p:ext uri="{BB962C8B-B14F-4D97-AF65-F5344CB8AC3E}">
        <p14:creationId xmlns:p14="http://schemas.microsoft.com/office/powerpoint/2010/main" val="230323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9C21B1-B70D-409C-8847-CADCB7C8EAE2}" type="slidenum">
              <a:rPr lang="fr-FR" smtClean="0"/>
              <a:t>9</a:t>
            </a:fld>
            <a:endParaRPr lang="fr-FR"/>
          </a:p>
        </p:txBody>
      </p:sp>
    </p:spTree>
    <p:extLst>
      <p:ext uri="{BB962C8B-B14F-4D97-AF65-F5344CB8AC3E}">
        <p14:creationId xmlns:p14="http://schemas.microsoft.com/office/powerpoint/2010/main" val="196559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12291"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fld id="{914D235D-D9A7-41FE-95F5-FA7B91DD15CD}" type="slidenum">
              <a:rPr lang="fr-FR" altLang="fr-FR">
                <a:latin typeface="Calibri" panose="020F0502020204030204" pitchFamily="34" charset="0"/>
              </a:rPr>
              <a:pPr/>
              <a:t>10</a:t>
            </a:fld>
            <a:endParaRPr lang="fr-FR" altLang="fr-FR">
              <a:latin typeface="Calibri" panose="020F0502020204030204" pitchFamily="34" charset="0"/>
            </a:endParaRPr>
          </a:p>
        </p:txBody>
      </p:sp>
    </p:spTree>
    <p:extLst>
      <p:ext uri="{BB962C8B-B14F-4D97-AF65-F5344CB8AC3E}">
        <p14:creationId xmlns:p14="http://schemas.microsoft.com/office/powerpoint/2010/main" val="2296549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B_TItre-photo">
    <p:spTree>
      <p:nvGrpSpPr>
        <p:cNvPr id="1" name=""/>
        <p:cNvGrpSpPr/>
        <p:nvPr/>
      </p:nvGrpSpPr>
      <p:grpSpPr>
        <a:xfrm>
          <a:off x="0" y="0"/>
          <a:ext cx="0" cy="0"/>
          <a:chOff x="0" y="0"/>
          <a:chExt cx="0" cy="0"/>
        </a:xfrm>
      </p:grpSpPr>
      <p:sp>
        <p:nvSpPr>
          <p:cNvPr id="8" name="Espace réservé pour une image  2"/>
          <p:cNvSpPr>
            <a:spLocks noGrp="1"/>
          </p:cNvSpPr>
          <p:nvPr>
            <p:ph type="pic" idx="1"/>
          </p:nvPr>
        </p:nvSpPr>
        <p:spPr>
          <a:xfrm>
            <a:off x="0" y="273203"/>
            <a:ext cx="9144000" cy="6858000"/>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pic>
        <p:nvPicPr>
          <p:cNvPr id="12" name="Image 11" descr="frise.png"/>
          <p:cNvPicPr>
            <a:picLocks noChangeAspect="1"/>
          </p:cNvPicPr>
          <p:nvPr userDrawn="1"/>
        </p:nvPicPr>
        <p:blipFill rotWithShape="1">
          <a:blip r:embed="rId2">
            <a:extLst>
              <a:ext uri="{28A0092B-C50C-407E-A947-70E740481C1C}">
                <a14:useLocalDpi xmlns:a14="http://schemas.microsoft.com/office/drawing/2010/main" val="0"/>
              </a:ext>
            </a:extLst>
          </a:blip>
          <a:srcRect l="-18502" t="1" r="-6916" b="-9996"/>
          <a:stretch/>
        </p:blipFill>
        <p:spPr>
          <a:xfrm>
            <a:off x="0" y="6321574"/>
            <a:ext cx="9144000" cy="536426"/>
          </a:xfrm>
          <a:prstGeom prst="rect">
            <a:avLst/>
          </a:prstGeom>
          <a:solidFill>
            <a:schemeClr val="bg1"/>
          </a:solidFill>
        </p:spPr>
      </p:pic>
      <p:pic>
        <p:nvPicPr>
          <p:cNvPr id="2" name="Image 1" descr="masque 1 power poi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786128" cy="6858000"/>
          </a:xfrm>
          <a:prstGeom prst="rect">
            <a:avLst/>
          </a:prstGeom>
        </p:spPr>
      </p:pic>
      <p:sp>
        <p:nvSpPr>
          <p:cNvPr id="13" name="Titre 3"/>
          <p:cNvSpPr>
            <a:spLocks noGrp="1"/>
          </p:cNvSpPr>
          <p:nvPr>
            <p:ph type="title" hasCustomPrompt="1"/>
          </p:nvPr>
        </p:nvSpPr>
        <p:spPr>
          <a:xfrm>
            <a:off x="1363116" y="172720"/>
            <a:ext cx="7352777" cy="1971040"/>
          </a:xfrm>
        </p:spPr>
        <p:txBody>
          <a:bodyPr/>
          <a:lstStyle>
            <a:lvl1pPr marL="0" marR="0" indent="0" algn="ctr" defTabSz="457200" rtl="0" eaLnBrk="1" fontAlgn="auto" latinLnBrk="0" hangingPunct="1">
              <a:lnSpc>
                <a:spcPct val="100000"/>
              </a:lnSpc>
              <a:spcBef>
                <a:spcPct val="0"/>
              </a:spcBef>
              <a:spcAft>
                <a:spcPts val="0"/>
              </a:spcAft>
              <a:buClrTx/>
              <a:buSzTx/>
              <a:buFontTx/>
              <a:buNone/>
              <a:tabLst/>
              <a:defRPr sz="2000" baseline="0">
                <a:latin typeface="Calibri" panose="020F0502020204030204" pitchFamily="34" charset="0"/>
                <a:cs typeface="Calibri" panose="020F0502020204030204" pitchFamily="34" charset="0"/>
              </a:defRPr>
            </a:lvl1pPr>
          </a:lstStyle>
          <a:p>
            <a:r>
              <a:rPr lang="fr-FR" sz="2800" dirty="0">
                <a:solidFill>
                  <a:schemeClr val="bg1">
                    <a:lumMod val="85000"/>
                  </a:schemeClr>
                </a:solidFill>
                <a:latin typeface="Glober SemiBold"/>
                <a:cs typeface="Glober SemiBold"/>
              </a:rPr>
              <a:t>Titre du séminaire</a:t>
            </a:r>
            <a:br>
              <a:rPr lang="fr-FR" sz="2800" dirty="0">
                <a:solidFill>
                  <a:schemeClr val="bg1">
                    <a:lumMod val="85000"/>
                  </a:schemeClr>
                </a:solidFill>
                <a:latin typeface="Glober SemiBold"/>
                <a:cs typeface="Glober SemiBold"/>
              </a:rPr>
            </a:br>
            <a:r>
              <a:rPr lang="fr-FR" sz="2800" dirty="0">
                <a:solidFill>
                  <a:schemeClr val="bg1">
                    <a:lumMod val="85000"/>
                  </a:schemeClr>
                </a:solidFill>
                <a:latin typeface="Glober SemiBold"/>
                <a:cs typeface="Glober SemiBold"/>
              </a:rPr>
              <a:t>Titre de la conférence</a:t>
            </a:r>
            <a:br>
              <a:rPr lang="fr-FR" sz="2800" dirty="0">
                <a:solidFill>
                  <a:schemeClr val="bg1">
                    <a:lumMod val="85000"/>
                  </a:schemeClr>
                </a:solidFill>
                <a:latin typeface="Glober SemiBold"/>
                <a:cs typeface="Glober SemiBold"/>
              </a:rPr>
            </a:br>
            <a:r>
              <a:rPr lang="fr-FR" sz="2800" dirty="0">
                <a:solidFill>
                  <a:schemeClr val="bg1">
                    <a:lumMod val="85000"/>
                  </a:schemeClr>
                </a:solidFill>
                <a:latin typeface="Glober SemiBold"/>
                <a:cs typeface="Glober SemiBold"/>
              </a:rPr>
              <a:t/>
            </a:r>
            <a:br>
              <a:rPr lang="fr-FR" sz="2800" dirty="0">
                <a:solidFill>
                  <a:schemeClr val="bg1">
                    <a:lumMod val="85000"/>
                  </a:schemeClr>
                </a:solidFill>
                <a:latin typeface="Glober SemiBold"/>
                <a:cs typeface="Glober SemiBold"/>
              </a:rPr>
            </a:br>
            <a:r>
              <a:rPr lang="fr-FR" dirty="0">
                <a:solidFill>
                  <a:srgbClr val="D9D9D9"/>
                </a:solidFill>
              </a:rPr>
              <a:t>Sous-titre</a:t>
            </a:r>
            <a:r>
              <a:rPr lang="fr-FR" baseline="0" dirty="0">
                <a:solidFill>
                  <a:srgbClr val="D9D9D9"/>
                </a:solidFill>
              </a:rPr>
              <a:t> de la présentation</a:t>
            </a:r>
            <a:endParaRPr lang="fr-FR" sz="2400" dirty="0">
              <a:solidFill>
                <a:schemeClr val="bg1">
                  <a:lumMod val="85000"/>
                </a:schemeClr>
              </a:solidFill>
              <a:latin typeface="Glober SemiBold "/>
              <a:cs typeface="Glober SemiBold "/>
            </a:endParaRPr>
          </a:p>
        </p:txBody>
      </p:sp>
      <p:sp>
        <p:nvSpPr>
          <p:cNvPr id="6" name="Espace réservé du contenu 5"/>
          <p:cNvSpPr>
            <a:spLocks noGrp="1"/>
          </p:cNvSpPr>
          <p:nvPr>
            <p:ph sz="quarter" idx="10" hasCustomPrompt="1"/>
          </p:nvPr>
        </p:nvSpPr>
        <p:spPr>
          <a:xfrm>
            <a:off x="2063750" y="4754012"/>
            <a:ext cx="5757863" cy="522287"/>
          </a:xfrm>
        </p:spPr>
        <p:txBody>
          <a:bodyPr/>
          <a:lstStyle>
            <a:lvl1pPr>
              <a:defRPr sz="2000">
                <a:latin typeface="Calibri" panose="020F0502020204030204" pitchFamily="34" charset="0"/>
                <a:cs typeface="Calibri" panose="020F0502020204030204" pitchFamily="34" charset="0"/>
              </a:defRPr>
            </a:lvl1pPr>
          </a:lstStyle>
          <a:p>
            <a:pPr algn="ctr"/>
            <a:r>
              <a:rPr lang="fr-FR" sz="1400" dirty="0">
                <a:solidFill>
                  <a:srgbClr val="D9D9D9"/>
                </a:solidFill>
              </a:rPr>
              <a:t>Intervenant</a:t>
            </a:r>
          </a:p>
          <a:p>
            <a:pPr algn="ctr"/>
            <a:r>
              <a:rPr lang="fr-FR" sz="1400" dirty="0">
                <a:solidFill>
                  <a:srgbClr val="D9D9D9"/>
                </a:solidFill>
              </a:rPr>
              <a:t>Fonction</a:t>
            </a:r>
          </a:p>
        </p:txBody>
      </p:sp>
    </p:spTree>
    <p:extLst>
      <p:ext uri="{BB962C8B-B14F-4D97-AF65-F5344CB8AC3E}">
        <p14:creationId xmlns:p14="http://schemas.microsoft.com/office/powerpoint/2010/main" val="97087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B_Titre-nophoto">
    <p:spTree>
      <p:nvGrpSpPr>
        <p:cNvPr id="1" name=""/>
        <p:cNvGrpSpPr/>
        <p:nvPr/>
      </p:nvGrpSpPr>
      <p:grpSpPr>
        <a:xfrm>
          <a:off x="0" y="0"/>
          <a:ext cx="0" cy="0"/>
          <a:chOff x="0" y="0"/>
          <a:chExt cx="0" cy="0"/>
        </a:xfrm>
      </p:grpSpPr>
      <p:pic>
        <p:nvPicPr>
          <p:cNvPr id="2" name="Image 1" descr="masque 1 power poi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86128" cy="6858000"/>
          </a:xfrm>
          <a:prstGeom prst="rect">
            <a:avLst/>
          </a:prstGeom>
        </p:spPr>
      </p:pic>
      <p:pic>
        <p:nvPicPr>
          <p:cNvPr id="12" name="Image 11" descr="fri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979" y="6321574"/>
            <a:ext cx="7290816" cy="487680"/>
          </a:xfrm>
          <a:prstGeom prst="rect">
            <a:avLst/>
          </a:prstGeom>
        </p:spPr>
      </p:pic>
      <p:sp>
        <p:nvSpPr>
          <p:cNvPr id="14" name="Espace réservé du texte 3"/>
          <p:cNvSpPr>
            <a:spLocks noGrp="1"/>
          </p:cNvSpPr>
          <p:nvPr>
            <p:ph type="body" sz="quarter" idx="10" hasCustomPrompt="1"/>
          </p:nvPr>
        </p:nvSpPr>
        <p:spPr>
          <a:xfrm>
            <a:off x="1349375" y="1806704"/>
            <a:ext cx="7116763" cy="4899025"/>
          </a:xfrm>
        </p:spPr>
        <p:txBody>
          <a:bodyPr/>
          <a:lstStyle>
            <a:lvl1pPr marL="0" indent="0" algn="ctr">
              <a:buNone/>
              <a:defRPr sz="2000">
                <a:latin typeface="Calibri" panose="020F0502020204030204" pitchFamily="34" charset="0"/>
                <a:cs typeface="Calibri" panose="020F0502020204030204" pitchFamily="34" charset="0"/>
              </a:defRPr>
            </a:lvl1pPr>
            <a:lvl5pPr marL="1828800" indent="0">
              <a:buNone/>
              <a:defRPr/>
            </a:lvl5pPr>
          </a:lstStyle>
          <a:p>
            <a:pPr lvl="0"/>
            <a:r>
              <a:rPr lang="fr-FR" sz="2800" dirty="0">
                <a:solidFill>
                  <a:schemeClr val="accent5">
                    <a:lumMod val="75000"/>
                  </a:schemeClr>
                </a:solidFill>
                <a:latin typeface="Glober SemiBold"/>
                <a:cs typeface="Glober SemiBold"/>
              </a:rPr>
              <a:t>Nom</a:t>
            </a:r>
            <a:r>
              <a:rPr lang="fr-FR" sz="2800" baseline="0" dirty="0">
                <a:solidFill>
                  <a:schemeClr val="accent5">
                    <a:lumMod val="75000"/>
                  </a:schemeClr>
                </a:solidFill>
                <a:latin typeface="Glober SemiBold"/>
                <a:cs typeface="Glober SemiBold"/>
              </a:rPr>
              <a:t> du séminaire</a:t>
            </a:r>
          </a:p>
          <a:p>
            <a:pPr algn="ctr"/>
            <a:r>
              <a:rPr lang="fr-FR" sz="2400" dirty="0">
                <a:solidFill>
                  <a:schemeClr val="tx1">
                    <a:lumMod val="75000"/>
                    <a:lumOff val="25000"/>
                  </a:schemeClr>
                </a:solidFill>
                <a:latin typeface="Glober SemiBold "/>
                <a:cs typeface="Glober SemiBold "/>
              </a:rPr>
              <a:t>Titre </a:t>
            </a:r>
            <a:r>
              <a:rPr lang="fr-FR" sz="2400" dirty="0">
                <a:solidFill>
                  <a:srgbClr val="6F6F6F"/>
                </a:solidFill>
                <a:latin typeface="Glober SemiBold "/>
                <a:cs typeface="Glober SemiBold "/>
              </a:rPr>
              <a:t>de</a:t>
            </a:r>
            <a:r>
              <a:rPr lang="fr-FR" sz="2400" dirty="0">
                <a:solidFill>
                  <a:schemeClr val="tx1">
                    <a:lumMod val="75000"/>
                    <a:lumOff val="25000"/>
                  </a:schemeClr>
                </a:solidFill>
                <a:latin typeface="Glober SemiBold "/>
                <a:cs typeface="Glober SemiBold "/>
              </a:rPr>
              <a:t> la présentation</a:t>
            </a:r>
          </a:p>
          <a:p>
            <a:pPr algn="ctr"/>
            <a:endParaRPr lang="fr-FR" dirty="0">
              <a:solidFill>
                <a:schemeClr val="accent5">
                  <a:lumMod val="75000"/>
                </a:schemeClr>
              </a:solidFill>
            </a:endParaRPr>
          </a:p>
          <a:p>
            <a:pPr algn="ctr"/>
            <a:endParaRPr lang="fr-FR" dirty="0">
              <a:solidFill>
                <a:schemeClr val="accent5">
                  <a:lumMod val="75000"/>
                </a:schemeClr>
              </a:solidFill>
            </a:endParaRPr>
          </a:p>
          <a:p>
            <a:pPr algn="ctr"/>
            <a:r>
              <a:rPr lang="fr-FR" dirty="0">
                <a:solidFill>
                  <a:schemeClr val="accent5">
                    <a:lumMod val="75000"/>
                  </a:schemeClr>
                </a:solidFill>
              </a:rPr>
              <a:t>Sous-titre</a:t>
            </a:r>
            <a:r>
              <a:rPr lang="fr-FR" baseline="0" dirty="0">
                <a:solidFill>
                  <a:schemeClr val="accent5">
                    <a:lumMod val="75000"/>
                  </a:schemeClr>
                </a:solidFill>
              </a:rPr>
              <a:t> de la présentation</a:t>
            </a:r>
            <a:endParaRPr lang="fr-FR" dirty="0">
              <a:solidFill>
                <a:schemeClr val="accent5">
                  <a:lumMod val="75000"/>
                </a:schemeClr>
              </a:solidFill>
            </a:endParaRPr>
          </a:p>
          <a:p>
            <a:pPr algn="ctr"/>
            <a:endParaRPr lang="fr-FR" sz="1400" dirty="0">
              <a:solidFill>
                <a:schemeClr val="tx1">
                  <a:lumMod val="75000"/>
                  <a:lumOff val="25000"/>
                </a:schemeClr>
              </a:solidFill>
            </a:endParaRPr>
          </a:p>
          <a:p>
            <a:pPr algn="ctr"/>
            <a:endParaRPr lang="fr-FR" sz="1400" dirty="0">
              <a:solidFill>
                <a:schemeClr val="tx1">
                  <a:lumMod val="75000"/>
                  <a:lumOff val="25000"/>
                </a:schemeClr>
              </a:solidFill>
            </a:endParaRPr>
          </a:p>
          <a:p>
            <a:pPr algn="ctr"/>
            <a:endParaRPr lang="fr-FR" sz="1400" dirty="0">
              <a:solidFill>
                <a:schemeClr val="tx1">
                  <a:lumMod val="75000"/>
                  <a:lumOff val="25000"/>
                </a:schemeClr>
              </a:solidFill>
            </a:endParaRPr>
          </a:p>
          <a:p>
            <a:pPr algn="ctr"/>
            <a:endParaRPr lang="fr-FR" sz="1400" dirty="0">
              <a:solidFill>
                <a:schemeClr val="tx1">
                  <a:lumMod val="75000"/>
                  <a:lumOff val="25000"/>
                </a:schemeClr>
              </a:solidFill>
            </a:endParaRPr>
          </a:p>
          <a:p>
            <a:pPr algn="ctr"/>
            <a:r>
              <a:rPr lang="fr-FR" sz="1400" dirty="0">
                <a:solidFill>
                  <a:schemeClr val="tx1">
                    <a:lumMod val="75000"/>
                    <a:lumOff val="25000"/>
                  </a:schemeClr>
                </a:solidFill>
              </a:rPr>
              <a:t>Intervenant</a:t>
            </a:r>
          </a:p>
          <a:p>
            <a:pPr algn="ctr"/>
            <a:r>
              <a:rPr lang="fr-FR" sz="1400" dirty="0">
                <a:solidFill>
                  <a:schemeClr val="tx1">
                    <a:lumMod val="75000"/>
                    <a:lumOff val="25000"/>
                  </a:schemeClr>
                </a:solidFill>
              </a:rPr>
              <a:t>Fonction</a:t>
            </a:r>
          </a:p>
        </p:txBody>
      </p:sp>
    </p:spTree>
    <p:extLst>
      <p:ext uri="{BB962C8B-B14F-4D97-AF65-F5344CB8AC3E}">
        <p14:creationId xmlns:p14="http://schemas.microsoft.com/office/powerpoint/2010/main" val="1326005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B_Contenu">
    <p:spTree>
      <p:nvGrpSpPr>
        <p:cNvPr id="1" name=""/>
        <p:cNvGrpSpPr/>
        <p:nvPr/>
      </p:nvGrpSpPr>
      <p:grpSpPr>
        <a:xfrm>
          <a:off x="0" y="0"/>
          <a:ext cx="0" cy="0"/>
          <a:chOff x="0" y="0"/>
          <a:chExt cx="0" cy="0"/>
        </a:xfrm>
      </p:grpSpPr>
      <p:sp>
        <p:nvSpPr>
          <p:cNvPr id="11" name="Rectangle à coins arrondis 10"/>
          <p:cNvSpPr>
            <a:spLocks noChangeAspect="1"/>
          </p:cNvSpPr>
          <p:nvPr userDrawn="1"/>
        </p:nvSpPr>
        <p:spPr>
          <a:xfrm>
            <a:off x="1451429" y="995680"/>
            <a:ext cx="7235370" cy="91440"/>
          </a:xfrm>
          <a:prstGeom prst="roundRect">
            <a:avLst>
              <a:gd name="adj" fmla="val 50000"/>
            </a:avLst>
          </a:prstGeom>
          <a:gradFill>
            <a:gsLst>
              <a:gs pos="0">
                <a:srgbClr val="28728A"/>
              </a:gs>
              <a:gs pos="100000">
                <a:srgbClr val="BBCE25"/>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noFill/>
              </a:ln>
              <a:latin typeface="Calibri" panose="020F0502020204030204" pitchFamily="34" charset="0"/>
              <a:cs typeface="Calibri" panose="020F0502020204030204" pitchFamily="34" charset="0"/>
            </a:endParaRPr>
          </a:p>
        </p:txBody>
      </p:sp>
      <p:sp>
        <p:nvSpPr>
          <p:cNvPr id="17" name="Titre 15"/>
          <p:cNvSpPr>
            <a:spLocks noGrp="1"/>
          </p:cNvSpPr>
          <p:nvPr>
            <p:ph type="title"/>
          </p:nvPr>
        </p:nvSpPr>
        <p:spPr>
          <a:xfrm>
            <a:off x="1363116" y="221517"/>
            <a:ext cx="7352777" cy="656694"/>
          </a:xfrm>
        </p:spPr>
        <p:txBody>
          <a:bodyPr/>
          <a:lstStyle>
            <a:lvl1pPr>
              <a:defRPr>
                <a:latin typeface="Calibri" panose="020F0502020204030204" pitchFamily="34" charset="0"/>
                <a:cs typeface="Calibri" panose="020F0502020204030204" pitchFamily="34" charset="0"/>
              </a:defRPr>
            </a:lvl1pPr>
          </a:lstStyle>
          <a:p>
            <a:r>
              <a:rPr lang="fr-FR" dirty="0"/>
              <a:t>Cliquez et modifiez le titre</a:t>
            </a:r>
          </a:p>
        </p:txBody>
      </p:sp>
      <p:sp>
        <p:nvSpPr>
          <p:cNvPr id="20" name="Espace réservé du contenu 18"/>
          <p:cNvSpPr>
            <a:spLocks noGrp="1"/>
          </p:cNvSpPr>
          <p:nvPr>
            <p:ph sz="quarter" idx="13"/>
          </p:nvPr>
        </p:nvSpPr>
        <p:spPr>
          <a:xfrm>
            <a:off x="1333499" y="1615439"/>
            <a:ext cx="7353300" cy="4510723"/>
          </a:xfrm>
        </p:spPr>
        <p:txBody>
          <a:bodyPr/>
          <a:lstStyle>
            <a:lvl1pPr marL="342900" indent="-342900">
              <a:buFont typeface="Arial"/>
              <a:buChar cha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9598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B_Graphes">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marL="342900" indent="-342900">
              <a:buSzPct val="100000"/>
              <a:buFont typeface="Arial"/>
              <a:buChar cha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Rectangle à coins arrondis 10"/>
          <p:cNvSpPr>
            <a:spLocks noChangeAspect="1"/>
          </p:cNvSpPr>
          <p:nvPr userDrawn="1"/>
        </p:nvSpPr>
        <p:spPr>
          <a:xfrm>
            <a:off x="1451429" y="995680"/>
            <a:ext cx="7235370" cy="91440"/>
          </a:xfrm>
          <a:prstGeom prst="roundRect">
            <a:avLst>
              <a:gd name="adj" fmla="val 50000"/>
            </a:avLst>
          </a:prstGeom>
          <a:gradFill>
            <a:gsLst>
              <a:gs pos="0">
                <a:srgbClr val="28728A"/>
              </a:gs>
              <a:gs pos="100000">
                <a:srgbClr val="BBCE25"/>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noFill/>
              </a:ln>
              <a:latin typeface="Calibri" panose="020F0502020204030204" pitchFamily="34" charset="0"/>
              <a:cs typeface="Calibri" panose="020F0502020204030204" pitchFamily="34" charset="0"/>
            </a:endParaRPr>
          </a:p>
        </p:txBody>
      </p:sp>
      <p:sp>
        <p:nvSpPr>
          <p:cNvPr id="12" name="Espace réservé du contenu 2"/>
          <p:cNvSpPr>
            <a:spLocks noGrp="1"/>
          </p:cNvSpPr>
          <p:nvPr>
            <p:ph idx="13" hasCustomPrompt="1"/>
          </p:nvPr>
        </p:nvSpPr>
        <p:spPr>
          <a:xfrm>
            <a:off x="206262" y="1600200"/>
            <a:ext cx="992618" cy="4525963"/>
          </a:xfrm>
        </p:spPr>
        <p:txBody>
          <a:bodyPr anchor="ctr"/>
          <a:lstStyle>
            <a:lvl1pPr marL="0" indent="0" algn="r">
              <a:lnSpc>
                <a:spcPct val="80000"/>
              </a:lnSpc>
              <a:buNone/>
              <a:defRPr sz="900" baseline="0">
                <a:solidFill>
                  <a:srgbClr val="6F6F6F"/>
                </a:solidFill>
                <a:latin typeface="Calibri" panose="020F0502020204030204" pitchFamily="34" charset="0"/>
                <a:cs typeface="Calibri" panose="020F0502020204030204" pitchFamily="34" charset="0"/>
              </a:defRPr>
            </a:lvl1pPr>
          </a:lstStyle>
          <a:p>
            <a:pPr lvl="0"/>
            <a:r>
              <a:rPr lang="fr-FR" dirty="0"/>
              <a:t>Titre de</a:t>
            </a:r>
            <a:br>
              <a:rPr lang="fr-FR" dirty="0"/>
            </a:br>
            <a:r>
              <a:rPr lang="fr-FR" dirty="0"/>
              <a:t>la publication</a:t>
            </a:r>
          </a:p>
          <a:p>
            <a:pPr lvl="0"/>
            <a:r>
              <a:rPr lang="fr-FR" dirty="0"/>
              <a:t>Référence</a:t>
            </a:r>
          </a:p>
          <a:p>
            <a:pPr lvl="0"/>
            <a:r>
              <a:rPr lang="fr-FR" dirty="0"/>
              <a:t>Journal</a:t>
            </a:r>
          </a:p>
          <a:p>
            <a:pPr lvl="0"/>
            <a:r>
              <a:rPr lang="fr-FR" dirty="0"/>
              <a:t>Date</a:t>
            </a:r>
          </a:p>
          <a:p>
            <a:pPr lvl="0"/>
            <a:endParaRPr lang="fr-FR" dirty="0"/>
          </a:p>
        </p:txBody>
      </p:sp>
      <p:sp>
        <p:nvSpPr>
          <p:cNvPr id="14" name="Rectangle à coins arrondis 13"/>
          <p:cNvSpPr/>
          <p:nvPr userDrawn="1"/>
        </p:nvSpPr>
        <p:spPr>
          <a:xfrm>
            <a:off x="3683001" y="1070186"/>
            <a:ext cx="2336799" cy="338667"/>
          </a:xfrm>
          <a:prstGeom prst="roundRect">
            <a:avLst>
              <a:gd name="adj" fmla="val 50000"/>
            </a:avLst>
          </a:prstGeom>
          <a:gradFill flip="none" rotWithShape="1">
            <a:gsLst>
              <a:gs pos="0">
                <a:srgbClr val="58906A"/>
              </a:gs>
              <a:gs pos="100000">
                <a:srgbClr val="85AC4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0" i="0" dirty="0">
              <a:latin typeface="Calibri" panose="020F0502020204030204" pitchFamily="34" charset="0"/>
              <a:cs typeface="Calibri" panose="020F0502020204030204" pitchFamily="34" charset="0"/>
            </a:endParaRPr>
          </a:p>
        </p:txBody>
      </p:sp>
      <p:sp>
        <p:nvSpPr>
          <p:cNvPr id="15" name="Titre 15"/>
          <p:cNvSpPr>
            <a:spLocks noGrp="1"/>
          </p:cNvSpPr>
          <p:nvPr>
            <p:ph type="title"/>
          </p:nvPr>
        </p:nvSpPr>
        <p:spPr>
          <a:xfrm>
            <a:off x="1363116" y="221517"/>
            <a:ext cx="7352777" cy="656694"/>
          </a:xfrm>
        </p:spPr>
        <p:txBody>
          <a:bodyPr/>
          <a:lstStyle>
            <a:lvl1pPr>
              <a:defRPr>
                <a:latin typeface="Calibri" panose="020F0502020204030204" pitchFamily="34" charset="0"/>
                <a:cs typeface="Calibri" panose="020F0502020204030204" pitchFamily="34" charset="0"/>
              </a:defRPr>
            </a:lvl1pPr>
          </a:lstStyle>
          <a:p>
            <a:r>
              <a:rPr lang="fr-FR" dirty="0"/>
              <a:t>Cliquez et modifiez le titre</a:t>
            </a:r>
          </a:p>
        </p:txBody>
      </p:sp>
      <p:sp>
        <p:nvSpPr>
          <p:cNvPr id="23" name="Ellipse 22"/>
          <p:cNvSpPr/>
          <p:nvPr userDrawn="1"/>
        </p:nvSpPr>
        <p:spPr>
          <a:xfrm>
            <a:off x="556211" y="6064929"/>
            <a:ext cx="274416" cy="274416"/>
          </a:xfrm>
          <a:prstGeom prst="ellipse">
            <a:avLst/>
          </a:prstGeom>
          <a:solidFill>
            <a:srgbClr val="75BD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sp>
        <p:nvSpPr>
          <p:cNvPr id="24" name="Espace réservé du numéro de diapositive 5"/>
          <p:cNvSpPr>
            <a:spLocks noGrp="1"/>
          </p:cNvSpPr>
          <p:nvPr>
            <p:ph type="sldNum" sz="quarter" idx="12"/>
          </p:nvPr>
        </p:nvSpPr>
        <p:spPr>
          <a:xfrm>
            <a:off x="375920" y="6053896"/>
            <a:ext cx="638060" cy="234704"/>
          </a:xfrm>
          <a:prstGeom prst="rect">
            <a:avLst/>
          </a:prstGeom>
        </p:spPr>
        <p:txBody>
          <a:bodyPr/>
          <a:lstStyle>
            <a:lvl1pPr algn="ctr">
              <a:defRPr sz="1400">
                <a:solidFill>
                  <a:srgbClr val="020000"/>
                </a:solidFill>
                <a:latin typeface="Calibri" panose="020F0502020204030204" pitchFamily="34" charset="0"/>
                <a:cs typeface="Calibri" panose="020F0502020204030204" pitchFamily="34" charset="0"/>
              </a:defRPr>
            </a:lvl1pPr>
          </a:lstStyle>
          <a:p>
            <a:fld id="{43B5D603-0D65-E745-B96E-A15BED22DBB9}" type="slidenum">
              <a:rPr lang="fr-FR" smtClean="0"/>
              <a:pPr/>
              <a:t>‹N°›</a:t>
            </a:fld>
            <a:endParaRPr lang="fr-FR" dirty="0"/>
          </a:p>
        </p:txBody>
      </p:sp>
      <p:sp>
        <p:nvSpPr>
          <p:cNvPr id="7" name="Espace réservé du contenu 6"/>
          <p:cNvSpPr>
            <a:spLocks noGrp="1"/>
          </p:cNvSpPr>
          <p:nvPr>
            <p:ph sz="quarter" idx="15" hasCustomPrompt="1"/>
          </p:nvPr>
        </p:nvSpPr>
        <p:spPr>
          <a:xfrm>
            <a:off x="3683000" y="1087438"/>
            <a:ext cx="2336800" cy="320675"/>
          </a:xfrm>
        </p:spPr>
        <p:txBody>
          <a:bodyP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pPr algn="ctr"/>
            <a:r>
              <a:rPr lang="fr-FR" sz="1400" b="0" i="0" dirty="0">
                <a:latin typeface="Glober SemiBold"/>
                <a:cs typeface="Glober SemiBold"/>
              </a:rPr>
              <a:t>SOUS-TITRE</a:t>
            </a:r>
          </a:p>
        </p:txBody>
      </p:sp>
    </p:spTree>
    <p:extLst>
      <p:ext uri="{BB962C8B-B14F-4D97-AF65-F5344CB8AC3E}">
        <p14:creationId xmlns:p14="http://schemas.microsoft.com/office/powerpoint/2010/main" val="1391920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B_Colonnes1">
    <p:spTree>
      <p:nvGrpSpPr>
        <p:cNvPr id="1" name=""/>
        <p:cNvGrpSpPr/>
        <p:nvPr/>
      </p:nvGrpSpPr>
      <p:grpSpPr>
        <a:xfrm>
          <a:off x="0" y="0"/>
          <a:ext cx="0" cy="0"/>
          <a:chOff x="0" y="0"/>
          <a:chExt cx="0" cy="0"/>
        </a:xfrm>
      </p:grpSpPr>
      <p:sp>
        <p:nvSpPr>
          <p:cNvPr id="9" name="Rectangle à coins arrondis 8"/>
          <p:cNvSpPr/>
          <p:nvPr userDrawn="1"/>
        </p:nvSpPr>
        <p:spPr>
          <a:xfrm>
            <a:off x="1422400" y="1334346"/>
            <a:ext cx="2336799" cy="338667"/>
          </a:xfrm>
          <a:prstGeom prst="roundRect">
            <a:avLst>
              <a:gd name="adj" fmla="val 50000"/>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0" i="0" dirty="0">
              <a:latin typeface="Calibri" panose="020F0502020204030204" pitchFamily="34" charset="0"/>
              <a:cs typeface="Calibri" panose="020F0502020204030204" pitchFamily="34" charset="0"/>
            </a:endParaRPr>
          </a:p>
        </p:txBody>
      </p:sp>
      <p:sp>
        <p:nvSpPr>
          <p:cNvPr id="8" name="Espace réservé du contenu 2"/>
          <p:cNvSpPr>
            <a:spLocks noGrp="1"/>
          </p:cNvSpPr>
          <p:nvPr>
            <p:ph idx="1" hasCustomPrompt="1"/>
          </p:nvPr>
        </p:nvSpPr>
        <p:spPr>
          <a:xfrm>
            <a:off x="1422400" y="2397760"/>
            <a:ext cx="3464560" cy="3728403"/>
          </a:xfrm>
        </p:spPr>
        <p:txBody>
          <a:bodyPr numCol="1" spcCol="360000">
            <a:normAutofit/>
          </a:bodyPr>
          <a:lstStyle>
            <a:lvl1pPr marL="0" indent="-144000">
              <a:spcBef>
                <a:spcPts val="0"/>
              </a:spcBef>
              <a:buFont typeface="Arial"/>
              <a:buChar char="•"/>
              <a:defRPr sz="1200" b="0" i="0" baseline="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100">
                <a:latin typeface="Calibri" panose="020F0502020204030204" pitchFamily="34" charset="0"/>
                <a:cs typeface="Calibri" panose="020F0502020204030204" pitchFamily="34" charset="0"/>
              </a:defRPr>
            </a:lvl3pPr>
            <a:lvl4pPr>
              <a:defRPr sz="1050">
                <a:latin typeface="Calibri" panose="020F0502020204030204" pitchFamily="34" charset="0"/>
                <a:cs typeface="Calibri" panose="020F0502020204030204" pitchFamily="34" charset="0"/>
              </a:defRPr>
            </a:lvl4pPr>
            <a:lvl5pPr>
              <a:defRPr sz="1050">
                <a:latin typeface="Calibri" panose="020F0502020204030204" pitchFamily="34" charset="0"/>
                <a:cs typeface="Calibri" panose="020F0502020204030204" pitchFamily="34" charset="0"/>
              </a:defRPr>
            </a:lvl5pPr>
          </a:lstStyle>
          <a:p>
            <a:pPr lvl="0"/>
            <a:r>
              <a:rPr lang="fr-FR" dirty="0"/>
              <a:t>Titre de colonne 1</a:t>
            </a:r>
          </a:p>
          <a:p>
            <a:pPr lvl="1"/>
            <a:r>
              <a:rPr lang="fr-FR" dirty="0"/>
              <a:t>Deuxième niveau</a:t>
            </a:r>
          </a:p>
          <a:p>
            <a:pPr lvl="2"/>
            <a:r>
              <a:rPr lang="fr-FR" dirty="0"/>
              <a:t>Troisième niveau</a:t>
            </a:r>
          </a:p>
          <a:p>
            <a:pPr lvl="3"/>
            <a:r>
              <a:rPr lang="fr-FR" dirty="0"/>
              <a:t>Quatrième niveau</a:t>
            </a:r>
          </a:p>
          <a:p>
            <a:pPr lvl="4"/>
            <a:r>
              <a:rPr lang="fr-FR" dirty="0"/>
              <a:t>Cinquième </a:t>
            </a:r>
            <a:r>
              <a:rPr lang="fr-FR" dirty="0" err="1"/>
              <a:t>niveauc</a:t>
            </a:r>
            <a:endParaRPr lang="fr-FR" dirty="0"/>
          </a:p>
        </p:txBody>
      </p:sp>
      <p:sp>
        <p:nvSpPr>
          <p:cNvPr id="12" name="Rectangle à coins arrondis 11"/>
          <p:cNvSpPr>
            <a:spLocks noChangeAspect="1"/>
          </p:cNvSpPr>
          <p:nvPr userDrawn="1"/>
        </p:nvSpPr>
        <p:spPr>
          <a:xfrm>
            <a:off x="1451429" y="995680"/>
            <a:ext cx="7235370" cy="91440"/>
          </a:xfrm>
          <a:prstGeom prst="roundRect">
            <a:avLst>
              <a:gd name="adj" fmla="val 50000"/>
            </a:avLst>
          </a:prstGeom>
          <a:gradFill>
            <a:gsLst>
              <a:gs pos="0">
                <a:srgbClr val="28728A"/>
              </a:gs>
              <a:gs pos="100000">
                <a:srgbClr val="BBCE25"/>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noFill/>
              </a:ln>
              <a:latin typeface="Calibri" panose="020F0502020204030204" pitchFamily="34" charset="0"/>
              <a:cs typeface="Calibri" panose="020F0502020204030204" pitchFamily="34" charset="0"/>
            </a:endParaRPr>
          </a:p>
        </p:txBody>
      </p:sp>
      <p:cxnSp>
        <p:nvCxnSpPr>
          <p:cNvPr id="17" name="Connecteur droit 16"/>
          <p:cNvCxnSpPr/>
          <p:nvPr userDrawn="1"/>
        </p:nvCxnSpPr>
        <p:spPr>
          <a:xfrm>
            <a:off x="1534160" y="2228017"/>
            <a:ext cx="3352800" cy="0"/>
          </a:xfrm>
          <a:prstGeom prst="line">
            <a:avLst/>
          </a:prstGeom>
          <a:ln w="3175" cmpd="sng">
            <a:solidFill>
              <a:srgbClr val="020000"/>
            </a:solidFill>
          </a:ln>
          <a:effectLst/>
        </p:spPr>
        <p:style>
          <a:lnRef idx="2">
            <a:schemeClr val="accent1"/>
          </a:lnRef>
          <a:fillRef idx="0">
            <a:schemeClr val="accent1"/>
          </a:fillRef>
          <a:effectRef idx="1">
            <a:schemeClr val="accent1"/>
          </a:effectRef>
          <a:fontRef idx="minor">
            <a:schemeClr val="tx1"/>
          </a:fontRef>
        </p:style>
      </p:cxnSp>
      <p:sp>
        <p:nvSpPr>
          <p:cNvPr id="18" name="Espace réservé du contenu 2"/>
          <p:cNvSpPr>
            <a:spLocks noGrp="1"/>
          </p:cNvSpPr>
          <p:nvPr>
            <p:ph idx="13" hasCustomPrompt="1"/>
          </p:nvPr>
        </p:nvSpPr>
        <p:spPr>
          <a:xfrm>
            <a:off x="5222239" y="2397760"/>
            <a:ext cx="3464560" cy="3728403"/>
          </a:xfrm>
        </p:spPr>
        <p:txBody>
          <a:bodyPr numCol="1" spcCol="360000">
            <a:normAutofit/>
          </a:bodyPr>
          <a:lstStyle>
            <a:lvl1pPr marL="0" indent="-144000">
              <a:spcBef>
                <a:spcPts val="0"/>
              </a:spcBef>
              <a:buFont typeface="Arial"/>
              <a:buChar char="•"/>
              <a:defRPr sz="1200" b="0" i="0" baseline="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100">
                <a:latin typeface="Calibri" panose="020F0502020204030204" pitchFamily="34" charset="0"/>
                <a:cs typeface="Calibri" panose="020F0502020204030204" pitchFamily="34" charset="0"/>
              </a:defRPr>
            </a:lvl3pPr>
            <a:lvl4pPr>
              <a:defRPr sz="1050">
                <a:latin typeface="Calibri" panose="020F0502020204030204" pitchFamily="34" charset="0"/>
                <a:cs typeface="Calibri" panose="020F0502020204030204" pitchFamily="34" charset="0"/>
              </a:defRPr>
            </a:lvl4pPr>
            <a:lvl5pPr>
              <a:defRPr sz="1050">
                <a:latin typeface="Calibri" panose="020F0502020204030204" pitchFamily="34" charset="0"/>
                <a:cs typeface="Calibri" panose="020F0502020204030204" pitchFamily="34" charset="0"/>
              </a:defRPr>
            </a:lvl5pPr>
          </a:lstStyle>
          <a:p>
            <a:pPr lvl="0"/>
            <a:r>
              <a:rPr lang="fr-FR" dirty="0"/>
              <a:t>Titre de colonne 1</a:t>
            </a:r>
          </a:p>
          <a:p>
            <a:pPr lvl="1"/>
            <a:r>
              <a:rPr lang="fr-FR" dirty="0"/>
              <a:t>Deuxième niveau</a:t>
            </a:r>
          </a:p>
          <a:p>
            <a:pPr lvl="2"/>
            <a:r>
              <a:rPr lang="fr-FR" dirty="0"/>
              <a:t>Troisième niveau</a:t>
            </a:r>
          </a:p>
          <a:p>
            <a:pPr lvl="3"/>
            <a:r>
              <a:rPr lang="fr-FR" dirty="0"/>
              <a:t>Quatrième niveau</a:t>
            </a:r>
          </a:p>
          <a:p>
            <a:pPr lvl="4"/>
            <a:r>
              <a:rPr lang="fr-FR" dirty="0"/>
              <a:t>Cinquième </a:t>
            </a:r>
            <a:r>
              <a:rPr lang="fr-FR" dirty="0" err="1"/>
              <a:t>niveauc</a:t>
            </a:r>
            <a:endParaRPr lang="fr-FR" dirty="0"/>
          </a:p>
        </p:txBody>
      </p:sp>
      <p:cxnSp>
        <p:nvCxnSpPr>
          <p:cNvPr id="20" name="Connecteur droit 19"/>
          <p:cNvCxnSpPr/>
          <p:nvPr userDrawn="1"/>
        </p:nvCxnSpPr>
        <p:spPr>
          <a:xfrm>
            <a:off x="5333999" y="2228017"/>
            <a:ext cx="3352800" cy="0"/>
          </a:xfrm>
          <a:prstGeom prst="line">
            <a:avLst/>
          </a:prstGeom>
          <a:ln w="3175" cmpd="sng">
            <a:solidFill>
              <a:srgbClr val="020000"/>
            </a:solidFill>
          </a:ln>
          <a:effectLst/>
        </p:spPr>
        <p:style>
          <a:lnRef idx="2">
            <a:schemeClr val="accent1"/>
          </a:lnRef>
          <a:fillRef idx="0">
            <a:schemeClr val="accent1"/>
          </a:fillRef>
          <a:effectRef idx="1">
            <a:schemeClr val="accent1"/>
          </a:effectRef>
          <a:fontRef idx="minor">
            <a:schemeClr val="tx1"/>
          </a:fontRef>
        </p:style>
      </p:cxnSp>
      <p:sp>
        <p:nvSpPr>
          <p:cNvPr id="21" name="Espace réservé du contenu 2"/>
          <p:cNvSpPr>
            <a:spLocks noGrp="1"/>
          </p:cNvSpPr>
          <p:nvPr>
            <p:ph idx="14" hasCustomPrompt="1"/>
          </p:nvPr>
        </p:nvSpPr>
        <p:spPr>
          <a:xfrm>
            <a:off x="206262" y="1600200"/>
            <a:ext cx="992618" cy="4525963"/>
          </a:xfrm>
        </p:spPr>
        <p:txBody>
          <a:bodyPr anchor="ctr"/>
          <a:lstStyle>
            <a:lvl1pPr marL="0" indent="0" algn="r">
              <a:lnSpc>
                <a:spcPct val="80000"/>
              </a:lnSpc>
              <a:buNone/>
              <a:defRPr sz="900" baseline="0">
                <a:solidFill>
                  <a:srgbClr val="6F6F6F"/>
                </a:solidFill>
                <a:latin typeface="Calibri" panose="020F0502020204030204" pitchFamily="34" charset="0"/>
                <a:cs typeface="Calibri" panose="020F0502020204030204" pitchFamily="34" charset="0"/>
              </a:defRPr>
            </a:lvl1pPr>
          </a:lstStyle>
          <a:p>
            <a:pPr lvl="0"/>
            <a:r>
              <a:rPr lang="fr-FR" dirty="0"/>
              <a:t>Titre de</a:t>
            </a:r>
            <a:br>
              <a:rPr lang="fr-FR" dirty="0"/>
            </a:br>
            <a:r>
              <a:rPr lang="fr-FR" dirty="0"/>
              <a:t>la publication</a:t>
            </a:r>
          </a:p>
          <a:p>
            <a:pPr lvl="0"/>
            <a:r>
              <a:rPr lang="fr-FR" dirty="0"/>
              <a:t>Référence</a:t>
            </a:r>
          </a:p>
          <a:p>
            <a:pPr lvl="0"/>
            <a:r>
              <a:rPr lang="fr-FR" dirty="0"/>
              <a:t>Journal</a:t>
            </a:r>
          </a:p>
          <a:p>
            <a:pPr lvl="0"/>
            <a:r>
              <a:rPr lang="fr-FR" dirty="0"/>
              <a:t>Date</a:t>
            </a:r>
          </a:p>
          <a:p>
            <a:pPr lvl="0"/>
            <a:endParaRPr lang="fr-FR" dirty="0"/>
          </a:p>
        </p:txBody>
      </p:sp>
      <p:sp>
        <p:nvSpPr>
          <p:cNvPr id="22" name="Espace réservé du contenu 2"/>
          <p:cNvSpPr>
            <a:spLocks noGrp="1"/>
          </p:cNvSpPr>
          <p:nvPr>
            <p:ph idx="15" hasCustomPrompt="1"/>
          </p:nvPr>
        </p:nvSpPr>
        <p:spPr>
          <a:xfrm>
            <a:off x="1422400" y="1920240"/>
            <a:ext cx="3464560" cy="307777"/>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fr-FR" sz="1200" dirty="0">
                <a:solidFill>
                  <a:srgbClr val="6F6F6F"/>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r>
              <a:rPr lang="fr-FR" sz="1400" dirty="0">
                <a:solidFill>
                  <a:srgbClr val="6F6F6F"/>
                </a:solidFill>
                <a:latin typeface="+mj-lt"/>
              </a:rPr>
              <a:t>Titre de colonne 1</a:t>
            </a:r>
            <a:endParaRPr lang="fr-FR" dirty="0">
              <a:solidFill>
                <a:srgbClr val="6F6F6F"/>
              </a:solidFill>
              <a:latin typeface="+mj-lt"/>
            </a:endParaRPr>
          </a:p>
        </p:txBody>
      </p:sp>
      <p:sp>
        <p:nvSpPr>
          <p:cNvPr id="23" name="Espace réservé du contenu 2"/>
          <p:cNvSpPr>
            <a:spLocks noGrp="1"/>
          </p:cNvSpPr>
          <p:nvPr>
            <p:ph idx="16" hasCustomPrompt="1"/>
          </p:nvPr>
        </p:nvSpPr>
        <p:spPr>
          <a:xfrm>
            <a:off x="5222240" y="1920240"/>
            <a:ext cx="3464560" cy="307777"/>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fr-FR" sz="1200" dirty="0">
                <a:solidFill>
                  <a:srgbClr val="6F6F6F"/>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r>
              <a:rPr lang="fr-FR" sz="1400" dirty="0">
                <a:solidFill>
                  <a:srgbClr val="6F6F6F"/>
                </a:solidFill>
                <a:latin typeface="+mj-lt"/>
              </a:rPr>
              <a:t>Titre de colonne 2</a:t>
            </a:r>
            <a:endParaRPr lang="fr-FR" dirty="0">
              <a:solidFill>
                <a:srgbClr val="6F6F6F"/>
              </a:solidFill>
              <a:latin typeface="+mj-lt"/>
            </a:endParaRPr>
          </a:p>
        </p:txBody>
      </p:sp>
      <p:sp>
        <p:nvSpPr>
          <p:cNvPr id="24" name="Titre 15"/>
          <p:cNvSpPr>
            <a:spLocks noGrp="1"/>
          </p:cNvSpPr>
          <p:nvPr>
            <p:ph type="title"/>
          </p:nvPr>
        </p:nvSpPr>
        <p:spPr>
          <a:xfrm>
            <a:off x="1363116" y="221517"/>
            <a:ext cx="7352777" cy="656694"/>
          </a:xfrm>
        </p:spPr>
        <p:txBody>
          <a:bodyPr/>
          <a:lstStyle>
            <a:lvl1pPr>
              <a:defRPr>
                <a:latin typeface="Calibri" panose="020F0502020204030204" pitchFamily="34" charset="0"/>
                <a:cs typeface="Calibri" panose="020F0502020204030204" pitchFamily="34" charset="0"/>
              </a:defRPr>
            </a:lvl1pPr>
          </a:lstStyle>
          <a:p>
            <a:r>
              <a:rPr lang="fr-FR" dirty="0"/>
              <a:t>Cliquez et modifiez le titre</a:t>
            </a:r>
          </a:p>
        </p:txBody>
      </p:sp>
      <p:sp>
        <p:nvSpPr>
          <p:cNvPr id="27" name="Espace réservé du texte 2"/>
          <p:cNvSpPr>
            <a:spLocks noGrp="1"/>
          </p:cNvSpPr>
          <p:nvPr>
            <p:ph type="body" sz="quarter" idx="17"/>
          </p:nvPr>
        </p:nvSpPr>
        <p:spPr>
          <a:xfrm>
            <a:off x="1422400" y="1344189"/>
            <a:ext cx="2336799" cy="328824"/>
          </a:xfrm>
        </p:spPr>
        <p:txBody>
          <a:bodyPr>
            <a:noAutofit/>
          </a:bodyPr>
          <a:lstStyle>
            <a:lvl1pPr marL="0" indent="0" algn="ctr">
              <a:buNone/>
              <a:defRPr sz="1400" b="0" i="0">
                <a:solidFill>
                  <a:schemeClr val="bg1"/>
                </a:solidFill>
                <a:latin typeface="Calibri" panose="020F0502020204030204" pitchFamily="34" charset="0"/>
                <a:cs typeface="Calibri" panose="020F0502020204030204" pitchFamily="34" charset="0"/>
              </a:defRPr>
            </a:lvl1pPr>
          </a:lstStyle>
          <a:p>
            <a:pPr lvl="0"/>
            <a:endParaRPr lang="fr-FR" dirty="0"/>
          </a:p>
        </p:txBody>
      </p:sp>
      <p:sp>
        <p:nvSpPr>
          <p:cNvPr id="33" name="Ellipse 32"/>
          <p:cNvSpPr/>
          <p:nvPr userDrawn="1"/>
        </p:nvSpPr>
        <p:spPr>
          <a:xfrm>
            <a:off x="556211" y="6064929"/>
            <a:ext cx="274416" cy="274416"/>
          </a:xfrm>
          <a:prstGeom prst="ellipse">
            <a:avLst/>
          </a:prstGeom>
          <a:solidFill>
            <a:srgbClr val="75BD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sp>
        <p:nvSpPr>
          <p:cNvPr id="34" name="Espace réservé du numéro de diapositive 5"/>
          <p:cNvSpPr>
            <a:spLocks noGrp="1"/>
          </p:cNvSpPr>
          <p:nvPr>
            <p:ph type="sldNum" sz="quarter" idx="12"/>
          </p:nvPr>
        </p:nvSpPr>
        <p:spPr>
          <a:xfrm>
            <a:off x="375920" y="6053896"/>
            <a:ext cx="638060" cy="234704"/>
          </a:xfrm>
          <a:prstGeom prst="rect">
            <a:avLst/>
          </a:prstGeom>
        </p:spPr>
        <p:txBody>
          <a:bodyPr/>
          <a:lstStyle>
            <a:lvl1pPr algn="ctr">
              <a:defRPr sz="1400">
                <a:solidFill>
                  <a:srgbClr val="020000"/>
                </a:solidFill>
                <a:latin typeface="Calibri" panose="020F0502020204030204" pitchFamily="34" charset="0"/>
                <a:cs typeface="Calibri" panose="020F0502020204030204" pitchFamily="34" charset="0"/>
              </a:defRPr>
            </a:lvl1pPr>
          </a:lstStyle>
          <a:p>
            <a:fld id="{43B5D603-0D65-E745-B96E-A15BED22DBB9}" type="slidenum">
              <a:rPr lang="fr-FR" smtClean="0"/>
              <a:pPr/>
              <a:t>‹N°›</a:t>
            </a:fld>
            <a:endParaRPr lang="fr-FR" dirty="0"/>
          </a:p>
        </p:txBody>
      </p:sp>
    </p:spTree>
    <p:extLst>
      <p:ext uri="{BB962C8B-B14F-4D97-AF65-F5344CB8AC3E}">
        <p14:creationId xmlns:p14="http://schemas.microsoft.com/office/powerpoint/2010/main" val="96259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B_Colonnes2">
    <p:spTree>
      <p:nvGrpSpPr>
        <p:cNvPr id="1" name=""/>
        <p:cNvGrpSpPr/>
        <p:nvPr/>
      </p:nvGrpSpPr>
      <p:grpSpPr>
        <a:xfrm>
          <a:off x="0" y="0"/>
          <a:ext cx="0" cy="0"/>
          <a:chOff x="0" y="0"/>
          <a:chExt cx="0" cy="0"/>
        </a:xfrm>
      </p:grpSpPr>
      <p:sp>
        <p:nvSpPr>
          <p:cNvPr id="9" name="Rectangle à coins arrondis 8"/>
          <p:cNvSpPr/>
          <p:nvPr userDrawn="1"/>
        </p:nvSpPr>
        <p:spPr>
          <a:xfrm>
            <a:off x="1422400" y="1334346"/>
            <a:ext cx="2336799" cy="338667"/>
          </a:xfrm>
          <a:prstGeom prst="roundRect">
            <a:avLst>
              <a:gd name="adj" fmla="val 50000"/>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0" i="0" dirty="0">
              <a:latin typeface="Calibri" panose="020F0502020204030204" pitchFamily="34" charset="0"/>
              <a:cs typeface="Calibri" panose="020F0502020204030204" pitchFamily="34" charset="0"/>
            </a:endParaRPr>
          </a:p>
        </p:txBody>
      </p:sp>
      <p:sp>
        <p:nvSpPr>
          <p:cNvPr id="8" name="Espace réservé du contenu 2"/>
          <p:cNvSpPr>
            <a:spLocks noGrp="1"/>
          </p:cNvSpPr>
          <p:nvPr>
            <p:ph idx="1" hasCustomPrompt="1"/>
          </p:nvPr>
        </p:nvSpPr>
        <p:spPr>
          <a:xfrm>
            <a:off x="1422400" y="2397760"/>
            <a:ext cx="3464560" cy="3728403"/>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b="0" i="0" baseline="0">
                <a:solidFill>
                  <a:srgbClr val="6F6F6F"/>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FR" dirty="0"/>
              <a:t>Titre de colonne 1</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uz-Cyrl-UZ" dirty="0"/>
              <a:t>Quam ob rem id primum videamus, si placet, quatenus amor in amicitia progredi debeat. Numne, si Coriolanus habuit amicos, ferre contra patriam arma illi cum Coriolano debuerunt? num Vecellinum amici regnum adpetentem, num Maelium debuerunt iuvare?</a:t>
            </a:r>
          </a:p>
          <a:p>
            <a:pPr lvl="0"/>
            <a:endParaRPr lang="fr-FR" dirty="0"/>
          </a:p>
        </p:txBody>
      </p:sp>
      <p:sp>
        <p:nvSpPr>
          <p:cNvPr id="12" name="Rectangle à coins arrondis 11"/>
          <p:cNvSpPr>
            <a:spLocks noChangeAspect="1"/>
          </p:cNvSpPr>
          <p:nvPr userDrawn="1"/>
        </p:nvSpPr>
        <p:spPr>
          <a:xfrm>
            <a:off x="1451429" y="995680"/>
            <a:ext cx="7235370" cy="91440"/>
          </a:xfrm>
          <a:prstGeom prst="roundRect">
            <a:avLst>
              <a:gd name="adj" fmla="val 50000"/>
            </a:avLst>
          </a:prstGeom>
          <a:gradFill>
            <a:gsLst>
              <a:gs pos="0">
                <a:srgbClr val="28728A"/>
              </a:gs>
              <a:gs pos="100000">
                <a:srgbClr val="BBCE25"/>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noFill/>
              </a:ln>
              <a:latin typeface="Calibri" panose="020F0502020204030204" pitchFamily="34" charset="0"/>
              <a:cs typeface="Calibri" panose="020F0502020204030204" pitchFamily="34" charset="0"/>
            </a:endParaRPr>
          </a:p>
        </p:txBody>
      </p:sp>
      <p:cxnSp>
        <p:nvCxnSpPr>
          <p:cNvPr id="17" name="Connecteur droit 16"/>
          <p:cNvCxnSpPr/>
          <p:nvPr userDrawn="1"/>
        </p:nvCxnSpPr>
        <p:spPr>
          <a:xfrm>
            <a:off x="1534160" y="2228017"/>
            <a:ext cx="3352800" cy="0"/>
          </a:xfrm>
          <a:prstGeom prst="line">
            <a:avLst/>
          </a:prstGeom>
          <a:ln w="3175" cmpd="sng">
            <a:solidFill>
              <a:srgbClr val="020000"/>
            </a:solidFill>
          </a:ln>
          <a:effectLst/>
        </p:spPr>
        <p:style>
          <a:lnRef idx="2">
            <a:schemeClr val="accent1"/>
          </a:lnRef>
          <a:fillRef idx="0">
            <a:schemeClr val="accent1"/>
          </a:fillRef>
          <a:effectRef idx="1">
            <a:schemeClr val="accent1"/>
          </a:effectRef>
          <a:fontRef idx="minor">
            <a:schemeClr val="tx1"/>
          </a:fontRef>
        </p:style>
      </p:cxnSp>
      <p:sp>
        <p:nvSpPr>
          <p:cNvPr id="18" name="Espace réservé du contenu 2"/>
          <p:cNvSpPr>
            <a:spLocks noGrp="1"/>
          </p:cNvSpPr>
          <p:nvPr>
            <p:ph idx="13" hasCustomPrompt="1"/>
          </p:nvPr>
        </p:nvSpPr>
        <p:spPr>
          <a:xfrm>
            <a:off x="5222239" y="2397760"/>
            <a:ext cx="3464560" cy="3728403"/>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b="0" i="0" baseline="0">
                <a:solidFill>
                  <a:srgbClr val="6F6F6F"/>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FR" dirty="0"/>
              <a:t>Titre de colonne 2</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uz-Cyrl-UZ" dirty="0"/>
              <a:t>Quam ob rem id primum videamus, si placet, quatenus amor in amicitia progredi debeat. Numne, si Coriolanus habuit amicos, ferre contra patriam arma illi cum Coriolano debuerunt? num Vecellinum amici regnum adpetentem, num Maelium debuerunt iuvare?</a:t>
            </a:r>
          </a:p>
          <a:p>
            <a:pPr lvl="0"/>
            <a:endParaRPr lang="fr-FR" dirty="0"/>
          </a:p>
          <a:p>
            <a:pPr lvl="0"/>
            <a:endParaRPr lang="fr-FR" dirty="0"/>
          </a:p>
        </p:txBody>
      </p:sp>
      <p:cxnSp>
        <p:nvCxnSpPr>
          <p:cNvPr id="20" name="Connecteur droit 19"/>
          <p:cNvCxnSpPr/>
          <p:nvPr userDrawn="1"/>
        </p:nvCxnSpPr>
        <p:spPr>
          <a:xfrm>
            <a:off x="5333999" y="2228017"/>
            <a:ext cx="3352800" cy="0"/>
          </a:xfrm>
          <a:prstGeom prst="line">
            <a:avLst/>
          </a:prstGeom>
          <a:ln w="3175" cmpd="sng">
            <a:solidFill>
              <a:srgbClr val="020000"/>
            </a:solidFill>
          </a:ln>
          <a:effectLst/>
        </p:spPr>
        <p:style>
          <a:lnRef idx="2">
            <a:schemeClr val="accent1"/>
          </a:lnRef>
          <a:fillRef idx="0">
            <a:schemeClr val="accent1"/>
          </a:fillRef>
          <a:effectRef idx="1">
            <a:schemeClr val="accent1"/>
          </a:effectRef>
          <a:fontRef idx="minor">
            <a:schemeClr val="tx1"/>
          </a:fontRef>
        </p:style>
      </p:cxnSp>
      <p:sp>
        <p:nvSpPr>
          <p:cNvPr id="21" name="Espace réservé du contenu 2"/>
          <p:cNvSpPr>
            <a:spLocks noGrp="1"/>
          </p:cNvSpPr>
          <p:nvPr>
            <p:ph idx="14" hasCustomPrompt="1"/>
          </p:nvPr>
        </p:nvSpPr>
        <p:spPr>
          <a:xfrm>
            <a:off x="206262" y="1600200"/>
            <a:ext cx="992618" cy="4525963"/>
          </a:xfrm>
        </p:spPr>
        <p:txBody>
          <a:bodyPr anchor="ctr"/>
          <a:lstStyle>
            <a:lvl1pPr marL="0" indent="0" algn="r">
              <a:lnSpc>
                <a:spcPct val="80000"/>
              </a:lnSpc>
              <a:buNone/>
              <a:defRPr sz="900" baseline="0">
                <a:solidFill>
                  <a:srgbClr val="6F6F6F"/>
                </a:solidFill>
                <a:latin typeface="Calibri" panose="020F0502020204030204" pitchFamily="34" charset="0"/>
                <a:cs typeface="Calibri" panose="020F0502020204030204" pitchFamily="34" charset="0"/>
              </a:defRPr>
            </a:lvl1pPr>
          </a:lstStyle>
          <a:p>
            <a:pPr lvl="0"/>
            <a:r>
              <a:rPr lang="fr-FR" dirty="0"/>
              <a:t>Titre de</a:t>
            </a:r>
            <a:br>
              <a:rPr lang="fr-FR" dirty="0"/>
            </a:br>
            <a:r>
              <a:rPr lang="fr-FR" dirty="0"/>
              <a:t>la publication</a:t>
            </a:r>
          </a:p>
          <a:p>
            <a:pPr lvl="0"/>
            <a:r>
              <a:rPr lang="fr-FR" dirty="0"/>
              <a:t>Référence</a:t>
            </a:r>
          </a:p>
          <a:p>
            <a:pPr lvl="0"/>
            <a:r>
              <a:rPr lang="fr-FR" dirty="0"/>
              <a:t>Journal</a:t>
            </a:r>
          </a:p>
          <a:p>
            <a:pPr lvl="0"/>
            <a:r>
              <a:rPr lang="fr-FR" dirty="0"/>
              <a:t>Date</a:t>
            </a:r>
          </a:p>
          <a:p>
            <a:pPr lvl="0"/>
            <a:endParaRPr lang="fr-FR" dirty="0"/>
          </a:p>
        </p:txBody>
      </p:sp>
      <p:sp>
        <p:nvSpPr>
          <p:cNvPr id="16" name="Espace réservé du contenu 2"/>
          <p:cNvSpPr>
            <a:spLocks noGrp="1"/>
          </p:cNvSpPr>
          <p:nvPr>
            <p:ph idx="15" hasCustomPrompt="1"/>
          </p:nvPr>
        </p:nvSpPr>
        <p:spPr>
          <a:xfrm>
            <a:off x="1422400" y="1920240"/>
            <a:ext cx="3464560" cy="307777"/>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fr-FR" sz="1200" dirty="0">
                <a:solidFill>
                  <a:srgbClr val="020000"/>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r>
              <a:rPr lang="fr-FR" sz="1400" dirty="0">
                <a:solidFill>
                  <a:srgbClr val="6F6F6F"/>
                </a:solidFill>
                <a:latin typeface="+mj-lt"/>
              </a:rPr>
              <a:t>Titre de colonne 1</a:t>
            </a:r>
            <a:endParaRPr lang="fr-FR" dirty="0">
              <a:solidFill>
                <a:srgbClr val="6F6F6F"/>
              </a:solidFill>
              <a:latin typeface="+mj-lt"/>
            </a:endParaRPr>
          </a:p>
        </p:txBody>
      </p:sp>
      <p:sp>
        <p:nvSpPr>
          <p:cNvPr id="23" name="Espace réservé du contenu 2"/>
          <p:cNvSpPr>
            <a:spLocks noGrp="1"/>
          </p:cNvSpPr>
          <p:nvPr>
            <p:ph idx="16" hasCustomPrompt="1"/>
          </p:nvPr>
        </p:nvSpPr>
        <p:spPr>
          <a:xfrm>
            <a:off x="5222240" y="1920240"/>
            <a:ext cx="3464560" cy="307777"/>
          </a:xfrm>
        </p:spPr>
        <p:txBody>
          <a:bodyPr numCol="1" spcCol="36000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fr-FR" sz="1200" dirty="0">
                <a:solidFill>
                  <a:srgbClr val="020000"/>
                </a:solidFill>
                <a:latin typeface="Calibri" panose="020F0502020204030204" pitchFamily="34" charset="0"/>
                <a:cs typeface="Calibri" panose="020F0502020204030204" pitchFamily="34" charset="0"/>
              </a:defRPr>
            </a:lvl1pPr>
            <a:lvl2pPr>
              <a:defRPr sz="1200"/>
            </a:lvl2pPr>
            <a:lvl3pPr>
              <a:defRPr sz="1100"/>
            </a:lvl3pPr>
            <a:lvl4pPr>
              <a:defRPr sz="1050"/>
            </a:lvl4pPr>
            <a:lvl5pPr>
              <a:defRPr sz="1050"/>
            </a:lvl5pPr>
          </a:lstStyle>
          <a:p>
            <a:r>
              <a:rPr lang="fr-FR" sz="1400" dirty="0">
                <a:solidFill>
                  <a:srgbClr val="6F6F6F"/>
                </a:solidFill>
                <a:latin typeface="+mj-lt"/>
              </a:rPr>
              <a:t>Titre de colonne 2</a:t>
            </a:r>
            <a:endParaRPr lang="fr-FR" dirty="0">
              <a:solidFill>
                <a:srgbClr val="6F6F6F"/>
              </a:solidFill>
              <a:latin typeface="+mj-lt"/>
            </a:endParaRPr>
          </a:p>
        </p:txBody>
      </p:sp>
      <p:sp>
        <p:nvSpPr>
          <p:cNvPr id="24" name="Espace réservé du texte 2"/>
          <p:cNvSpPr>
            <a:spLocks noGrp="1"/>
          </p:cNvSpPr>
          <p:nvPr>
            <p:ph type="body" sz="quarter" idx="17" hasCustomPrompt="1"/>
          </p:nvPr>
        </p:nvSpPr>
        <p:spPr>
          <a:xfrm>
            <a:off x="1422400" y="1344189"/>
            <a:ext cx="2336799" cy="328824"/>
          </a:xfrm>
        </p:spPr>
        <p:txBody>
          <a:bodyPr>
            <a:noAutofit/>
          </a:bodyPr>
          <a:lstStyle>
            <a:lvl1pPr marL="0" indent="0" algn="ctr">
              <a:buNone/>
              <a:defRPr sz="1400" b="0" i="0">
                <a:solidFill>
                  <a:schemeClr val="bg1"/>
                </a:solidFill>
                <a:latin typeface="Calibri" panose="020F0502020204030204" pitchFamily="34" charset="0"/>
                <a:cs typeface="Calibri" panose="020F0502020204030204" pitchFamily="34" charset="0"/>
              </a:defRPr>
            </a:lvl1pPr>
          </a:lstStyle>
          <a:p>
            <a:pPr lvl="0"/>
            <a:r>
              <a:rPr lang="fr-FR" dirty="0"/>
              <a:t>SOUS-TITRE</a:t>
            </a:r>
          </a:p>
        </p:txBody>
      </p:sp>
      <p:sp>
        <p:nvSpPr>
          <p:cNvPr id="25" name="Titre 15"/>
          <p:cNvSpPr>
            <a:spLocks noGrp="1"/>
          </p:cNvSpPr>
          <p:nvPr>
            <p:ph type="title"/>
          </p:nvPr>
        </p:nvSpPr>
        <p:spPr>
          <a:xfrm>
            <a:off x="1363116" y="221517"/>
            <a:ext cx="7352777" cy="656694"/>
          </a:xfrm>
        </p:spPr>
        <p:txBody>
          <a:bodyPr/>
          <a:lstStyle>
            <a:lvl1pPr>
              <a:defRPr>
                <a:latin typeface="Calibri" panose="020F0502020204030204" pitchFamily="34" charset="0"/>
                <a:cs typeface="Calibri" panose="020F0502020204030204" pitchFamily="34" charset="0"/>
              </a:defRPr>
            </a:lvl1pPr>
          </a:lstStyle>
          <a:p>
            <a:r>
              <a:rPr lang="fr-FR" dirty="0"/>
              <a:t>Cliquez et modifiez le titre</a:t>
            </a:r>
          </a:p>
        </p:txBody>
      </p:sp>
      <p:sp>
        <p:nvSpPr>
          <p:cNvPr id="31" name="Ellipse 30"/>
          <p:cNvSpPr/>
          <p:nvPr userDrawn="1"/>
        </p:nvSpPr>
        <p:spPr>
          <a:xfrm>
            <a:off x="556211" y="6064929"/>
            <a:ext cx="274416" cy="274416"/>
          </a:xfrm>
          <a:prstGeom prst="ellipse">
            <a:avLst/>
          </a:prstGeom>
          <a:solidFill>
            <a:srgbClr val="75BD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sp>
        <p:nvSpPr>
          <p:cNvPr id="32" name="Espace réservé du numéro de diapositive 5"/>
          <p:cNvSpPr>
            <a:spLocks noGrp="1"/>
          </p:cNvSpPr>
          <p:nvPr>
            <p:ph type="sldNum" sz="quarter" idx="12"/>
          </p:nvPr>
        </p:nvSpPr>
        <p:spPr>
          <a:xfrm>
            <a:off x="375920" y="6053896"/>
            <a:ext cx="638060" cy="234704"/>
          </a:xfrm>
          <a:prstGeom prst="rect">
            <a:avLst/>
          </a:prstGeom>
        </p:spPr>
        <p:txBody>
          <a:bodyPr/>
          <a:lstStyle>
            <a:lvl1pPr algn="ctr">
              <a:defRPr sz="1400">
                <a:solidFill>
                  <a:srgbClr val="020000"/>
                </a:solidFill>
                <a:latin typeface="Calibri" panose="020F0502020204030204" pitchFamily="34" charset="0"/>
                <a:cs typeface="Calibri" panose="020F0502020204030204" pitchFamily="34" charset="0"/>
              </a:defRPr>
            </a:lvl1pPr>
          </a:lstStyle>
          <a:p>
            <a:fld id="{43B5D603-0D65-E745-B96E-A15BED22DBB9}" type="slidenum">
              <a:rPr lang="fr-FR" smtClean="0"/>
              <a:pPr/>
              <a:t>‹N°›</a:t>
            </a:fld>
            <a:endParaRPr lang="fr-FR" dirty="0"/>
          </a:p>
        </p:txBody>
      </p:sp>
    </p:spTree>
    <p:extLst>
      <p:ext uri="{BB962C8B-B14F-4D97-AF65-F5344CB8AC3E}">
        <p14:creationId xmlns:p14="http://schemas.microsoft.com/office/powerpoint/2010/main" val="335669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B_Vide">
    <p:spTree>
      <p:nvGrpSpPr>
        <p:cNvPr id="1" name=""/>
        <p:cNvGrpSpPr/>
        <p:nvPr/>
      </p:nvGrpSpPr>
      <p:grpSpPr>
        <a:xfrm>
          <a:off x="0" y="0"/>
          <a:ext cx="0" cy="0"/>
          <a:chOff x="0" y="0"/>
          <a:chExt cx="0" cy="0"/>
        </a:xfrm>
      </p:grpSpPr>
      <p:sp>
        <p:nvSpPr>
          <p:cNvPr id="7" name="Ellipse 6"/>
          <p:cNvSpPr/>
          <p:nvPr userDrawn="1"/>
        </p:nvSpPr>
        <p:spPr>
          <a:xfrm>
            <a:off x="556211" y="6064929"/>
            <a:ext cx="274416" cy="274416"/>
          </a:xfrm>
          <a:prstGeom prst="ellipse">
            <a:avLst/>
          </a:prstGeom>
          <a:solidFill>
            <a:srgbClr val="75BD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sp>
        <p:nvSpPr>
          <p:cNvPr id="8" name="Espace réservé du numéro de diapositive 5"/>
          <p:cNvSpPr>
            <a:spLocks noGrp="1"/>
          </p:cNvSpPr>
          <p:nvPr>
            <p:ph type="sldNum" sz="quarter" idx="12"/>
          </p:nvPr>
        </p:nvSpPr>
        <p:spPr>
          <a:xfrm>
            <a:off x="375920" y="6053896"/>
            <a:ext cx="638060" cy="234704"/>
          </a:xfrm>
          <a:prstGeom prst="rect">
            <a:avLst/>
          </a:prstGeom>
        </p:spPr>
        <p:txBody>
          <a:bodyPr/>
          <a:lstStyle>
            <a:lvl1pPr algn="ctr">
              <a:defRPr sz="1400">
                <a:solidFill>
                  <a:srgbClr val="020000"/>
                </a:solidFill>
                <a:latin typeface="Calibri" panose="020F0502020204030204" pitchFamily="34" charset="0"/>
                <a:cs typeface="Calibri" panose="020F0502020204030204" pitchFamily="34" charset="0"/>
              </a:defRPr>
            </a:lvl1pPr>
          </a:lstStyle>
          <a:p>
            <a:fld id="{43B5D603-0D65-E745-B96E-A15BED22DBB9}" type="slidenum">
              <a:rPr lang="fr-FR" smtClean="0"/>
              <a:pPr/>
              <a:t>‹N°›</a:t>
            </a:fld>
            <a:endParaRPr lang="fr-FR" dirty="0"/>
          </a:p>
        </p:txBody>
      </p:sp>
    </p:spTree>
    <p:extLst>
      <p:ext uri="{BB962C8B-B14F-4D97-AF65-F5344CB8AC3E}">
        <p14:creationId xmlns:p14="http://schemas.microsoft.com/office/powerpoint/2010/main" val="250178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363116" y="221517"/>
            <a:ext cx="7352777" cy="656694"/>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1334022" y="1600200"/>
            <a:ext cx="7352778"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descr="logo FRB RVB.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092" y="150033"/>
            <a:ext cx="1292688" cy="1292688"/>
          </a:xfrm>
          <a:prstGeom prst="rect">
            <a:avLst/>
          </a:prstGeom>
        </p:spPr>
      </p:pic>
    </p:spTree>
    <p:extLst>
      <p:ext uri="{BB962C8B-B14F-4D97-AF65-F5344CB8AC3E}">
        <p14:creationId xmlns:p14="http://schemas.microsoft.com/office/powerpoint/2010/main" val="2697652983"/>
      </p:ext>
    </p:extLst>
  </p:cSld>
  <p:clrMap bg1="lt1" tx1="dk1" bg2="lt2" tx2="dk2" accent1="accent1" accent2="accent2" accent3="accent3" accent4="accent4" accent5="accent5" accent6="accent6" hlink="hlink" folHlink="folHlink"/>
  <p:sldLayoutIdLst>
    <p:sldLayoutId id="2147483707" r:id="rId1"/>
    <p:sldLayoutId id="2147483712" r:id="rId2"/>
    <p:sldLayoutId id="2147483694" r:id="rId3"/>
    <p:sldLayoutId id="2147483695" r:id="rId4"/>
    <p:sldLayoutId id="2147483706" r:id="rId5"/>
    <p:sldLayoutId id="2147483710" r:id="rId6"/>
    <p:sldLayoutId id="2147483711" r:id="rId7"/>
  </p:sldLayoutIdLst>
  <p:hf hdr="0" ftr="0" dt="0"/>
  <p:txStyles>
    <p:titleStyle>
      <a:lvl1pPr algn="l" defTabSz="457200" rtl="0" eaLnBrk="1" latinLnBrk="0" hangingPunct="1">
        <a:spcBef>
          <a:spcPct val="0"/>
        </a:spcBef>
        <a:buNone/>
        <a:defRPr sz="2800" b="0" i="0" kern="1200">
          <a:solidFill>
            <a:srgbClr val="595959"/>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em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21974" y="1425089"/>
            <a:ext cx="7117821" cy="1077218"/>
          </a:xfrm>
          <a:prstGeom prst="rect">
            <a:avLst/>
          </a:prstGeom>
          <a:noFill/>
        </p:spPr>
        <p:txBody>
          <a:bodyPr wrap="square" rtlCol="0">
            <a:spAutoFit/>
          </a:bodyPr>
          <a:lstStyle/>
          <a:p>
            <a:pPr algn="ctr"/>
            <a:r>
              <a:rPr lang="fr-FR" sz="3200" b="1" dirty="0">
                <a:solidFill>
                  <a:schemeClr val="accent5">
                    <a:lumMod val="75000"/>
                  </a:schemeClr>
                </a:solidFill>
                <a:latin typeface="Calibri" panose="020F0502020204030204" pitchFamily="34" charset="0"/>
                <a:cs typeface="Calibri" panose="020F0502020204030204" pitchFamily="34" charset="0"/>
              </a:rPr>
              <a:t>Érosion de la biodiversité, émergence de zoonoses et risques de pandémies</a:t>
            </a:r>
          </a:p>
        </p:txBody>
      </p:sp>
      <p:sp>
        <p:nvSpPr>
          <p:cNvPr id="5" name="ZoneTexte 4"/>
          <p:cNvSpPr txBox="1"/>
          <p:nvPr/>
        </p:nvSpPr>
        <p:spPr>
          <a:xfrm>
            <a:off x="2303475" y="3401586"/>
            <a:ext cx="5758136" cy="1477328"/>
          </a:xfrm>
          <a:prstGeom prst="rect">
            <a:avLst/>
          </a:prstGeom>
          <a:noFill/>
        </p:spPr>
        <p:txBody>
          <a:bodyPr wrap="square" rtlCol="0">
            <a:spAutoFit/>
          </a:bodyPr>
          <a:lstStyle/>
          <a:p>
            <a:pPr algn="ctr"/>
            <a:r>
              <a:rPr lang="fr-FR" dirty="0">
                <a:solidFill>
                  <a:schemeClr val="tx1">
                    <a:lumMod val="75000"/>
                    <a:lumOff val="25000"/>
                  </a:schemeClr>
                </a:solidFill>
                <a:latin typeface="Calibri" panose="020F0502020204030204" pitchFamily="34" charset="0"/>
                <a:cs typeface="Calibri" panose="020F0502020204030204" pitchFamily="34" charset="0"/>
              </a:rPr>
              <a:t>Jean-François SILVAIN</a:t>
            </a:r>
          </a:p>
          <a:p>
            <a:pPr algn="ctr"/>
            <a:r>
              <a:rPr lang="fr-FR" dirty="0">
                <a:solidFill>
                  <a:schemeClr val="tx1">
                    <a:lumMod val="75000"/>
                    <a:lumOff val="25000"/>
                  </a:schemeClr>
                </a:solidFill>
                <a:latin typeface="Calibri" panose="020F0502020204030204" pitchFamily="34" charset="0"/>
                <a:cs typeface="Calibri" panose="020F0502020204030204" pitchFamily="34" charset="0"/>
              </a:rPr>
              <a:t>François SARRAZIN</a:t>
            </a:r>
          </a:p>
          <a:p>
            <a:pPr algn="ctr"/>
            <a:r>
              <a:rPr lang="fr-FR" dirty="0">
                <a:solidFill>
                  <a:schemeClr val="tx1">
                    <a:lumMod val="75000"/>
                    <a:lumOff val="25000"/>
                  </a:schemeClr>
                </a:solidFill>
                <a:latin typeface="Calibri" panose="020F0502020204030204" pitchFamily="34" charset="0"/>
                <a:cs typeface="Calibri" panose="020F0502020204030204" pitchFamily="34" charset="0"/>
              </a:rPr>
              <a:t>Hélène SOUBELET</a:t>
            </a:r>
          </a:p>
          <a:p>
            <a:pPr algn="ctr"/>
            <a:endParaRPr lang="fr-FR" dirty="0">
              <a:solidFill>
                <a:schemeClr val="tx1">
                  <a:lumMod val="75000"/>
                  <a:lumOff val="25000"/>
                </a:schemeClr>
              </a:solidFill>
              <a:latin typeface="Calibri" panose="020F0502020204030204" pitchFamily="34" charset="0"/>
              <a:cs typeface="Calibri" panose="020F0502020204030204" pitchFamily="34" charset="0"/>
            </a:endParaRPr>
          </a:p>
          <a:p>
            <a:pPr algn="ctr"/>
            <a:r>
              <a:rPr lang="fr-FR" dirty="0">
                <a:solidFill>
                  <a:schemeClr val="tx1">
                    <a:lumMod val="75000"/>
                    <a:lumOff val="25000"/>
                  </a:schemeClr>
                </a:solidFill>
                <a:latin typeface="Calibri" panose="020F0502020204030204" pitchFamily="34" charset="0"/>
                <a:cs typeface="Calibri" panose="020F0502020204030204" pitchFamily="34" charset="0"/>
              </a:rPr>
              <a:t>Fondation pour la recherche sur la biodiversité (FRB)</a:t>
            </a:r>
          </a:p>
        </p:txBody>
      </p:sp>
      <p:pic>
        <p:nvPicPr>
          <p:cNvPr id="6" name="Image 5" descr="fr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979" y="6321574"/>
            <a:ext cx="7290816" cy="487680"/>
          </a:xfrm>
          <a:prstGeom prst="rect">
            <a:avLst/>
          </a:prstGeom>
        </p:spPr>
      </p:pic>
      <p:sp>
        <p:nvSpPr>
          <p:cNvPr id="4" name="Rectangle 3"/>
          <p:cNvSpPr/>
          <p:nvPr/>
        </p:nvSpPr>
        <p:spPr>
          <a:xfrm>
            <a:off x="4450813" y="3244334"/>
            <a:ext cx="242374" cy="369332"/>
          </a:xfrm>
          <a:prstGeom prst="rect">
            <a:avLst/>
          </a:prstGeom>
        </p:spPr>
        <p:txBody>
          <a:bodyPr wrap="none">
            <a:spAutoFit/>
          </a:bodyPr>
          <a:lstStyle/>
          <a:p>
            <a:r>
              <a:rPr lang="fr-FR" dirty="0">
                <a:solidFill>
                  <a:srgbClr val="000000"/>
                </a:solidFill>
                <a:latin typeface="Calibri" panose="020F0502020204030204" pitchFamily="34" charset="0"/>
                <a:cs typeface="Calibri" panose="020F0502020204030204" pitchFamily="34" charset="0"/>
              </a:rPr>
              <a:t> </a:t>
            </a:r>
            <a:endParaRPr lang="fr-FR" dirty="0">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40BC7605-2BB0-9E49-BE33-1E63204463FF}"/>
              </a:ext>
            </a:extLst>
          </p:cNvPr>
          <p:cNvPicPr>
            <a:picLocks noChangeAspect="1"/>
          </p:cNvPicPr>
          <p:nvPr/>
        </p:nvPicPr>
        <p:blipFill>
          <a:blip r:embed="rId4"/>
          <a:stretch>
            <a:fillRect/>
          </a:stretch>
        </p:blipFill>
        <p:spPr>
          <a:xfrm>
            <a:off x="1348978" y="5993604"/>
            <a:ext cx="7729473" cy="802191"/>
          </a:xfrm>
          <a:prstGeom prst="rect">
            <a:avLst/>
          </a:prstGeom>
        </p:spPr>
      </p:pic>
    </p:spTree>
    <p:extLst>
      <p:ext uri="{BB962C8B-B14F-4D97-AF65-F5344CB8AC3E}">
        <p14:creationId xmlns:p14="http://schemas.microsoft.com/office/powerpoint/2010/main" val="340539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928688"/>
            <a:ext cx="47450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Imag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88" y="5457825"/>
            <a:ext cx="5334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p:cNvSpPr/>
          <p:nvPr/>
        </p:nvSpPr>
        <p:spPr>
          <a:xfrm>
            <a:off x="3074988" y="3311525"/>
            <a:ext cx="2297112" cy="192087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2" name="Ellipse 11"/>
          <p:cNvSpPr/>
          <p:nvPr/>
        </p:nvSpPr>
        <p:spPr>
          <a:xfrm>
            <a:off x="3721100" y="3449638"/>
            <a:ext cx="1439863" cy="1416050"/>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pic>
        <p:nvPicPr>
          <p:cNvPr id="11269" name="Imag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850" y="1198563"/>
            <a:ext cx="312737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688" y="5503863"/>
            <a:ext cx="21717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850" y="5754688"/>
            <a:ext cx="31273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5"/>
          <p:cNvSpPr>
            <a:spLocks noChangeArrowheads="1"/>
          </p:cNvSpPr>
          <p:nvPr/>
        </p:nvSpPr>
        <p:spPr bwMode="auto">
          <a:xfrm>
            <a:off x="5272088" y="6369050"/>
            <a:ext cx="3721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pPr eaLnBrk="1" hangingPunct="1"/>
            <a:r>
              <a:rPr lang="fr-FR" altLang="fr-FR" sz="1400">
                <a:latin typeface="Calibri" panose="020F0502020204030204" pitchFamily="34" charset="0"/>
                <a:cs typeface="Calibri" panose="020F0502020204030204" pitchFamily="34" charset="0"/>
              </a:rPr>
              <a:t>Cui </a:t>
            </a:r>
            <a:r>
              <a:rPr lang="fr-FR" altLang="fr-FR" sz="1400" i="1">
                <a:latin typeface="Calibri" panose="020F0502020204030204" pitchFamily="34" charset="0"/>
                <a:cs typeface="Calibri" panose="020F0502020204030204" pitchFamily="34" charset="0"/>
              </a:rPr>
              <a:t>et al</a:t>
            </a:r>
            <a:r>
              <a:rPr lang="fr-FR" altLang="fr-FR" sz="1400">
                <a:latin typeface="Calibri" panose="020F0502020204030204" pitchFamily="34" charset="0"/>
                <a:cs typeface="Calibri" panose="020F0502020204030204" pitchFamily="34" charset="0"/>
              </a:rPr>
              <a:t>. 2018. Nature Rev. Micro. 17: 181-192. </a:t>
            </a:r>
          </a:p>
        </p:txBody>
      </p:sp>
      <p:sp>
        <p:nvSpPr>
          <p:cNvPr id="17" name="Flèche vers la droite 16"/>
          <p:cNvSpPr/>
          <p:nvPr/>
        </p:nvSpPr>
        <p:spPr>
          <a:xfrm rot="16851089">
            <a:off x="4250532" y="4623594"/>
            <a:ext cx="381000" cy="484187"/>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9" name="Titre 1"/>
          <p:cNvSpPr>
            <a:spLocks noGrp="1"/>
          </p:cNvSpPr>
          <p:nvPr>
            <p:ph type="title"/>
          </p:nvPr>
        </p:nvSpPr>
        <p:spPr>
          <a:xfrm>
            <a:off x="1363663" y="222250"/>
            <a:ext cx="7351712" cy="655638"/>
          </a:xfrm>
        </p:spPr>
        <p:txBody>
          <a:bodyPr rtlCol="0">
            <a:noAutofit/>
          </a:bodyPr>
          <a:lstStyle/>
          <a:p>
            <a:pPr algn="ctr" fontAlgn="auto">
              <a:spcAft>
                <a:spcPts val="0"/>
              </a:spcAft>
              <a:defRPr/>
            </a:pPr>
            <a:r>
              <a:rPr lang="fr-FR" sz="2000" dirty="0">
                <a:solidFill>
                  <a:schemeClr val="accent5">
                    <a:lumMod val="75000"/>
                  </a:schemeClr>
                </a:solidFill>
                <a:ea typeface="+mn-ea"/>
              </a:rPr>
              <a:t>COMMENT AGIR </a:t>
            </a:r>
            <a:br>
              <a:rPr lang="fr-FR" sz="2000" dirty="0">
                <a:solidFill>
                  <a:schemeClr val="accent5">
                    <a:lumMod val="75000"/>
                  </a:schemeClr>
                </a:solidFill>
                <a:ea typeface="+mn-ea"/>
              </a:rPr>
            </a:br>
            <a:r>
              <a:rPr lang="fr-FR" sz="2000" b="1" dirty="0">
                <a:solidFill>
                  <a:schemeClr val="accent5">
                    <a:lumMod val="75000"/>
                  </a:schemeClr>
                </a:solidFill>
                <a:ea typeface="+mn-ea"/>
              </a:rPr>
              <a:t>La tentation curative</a:t>
            </a:r>
          </a:p>
        </p:txBody>
      </p:sp>
      <p:sp>
        <p:nvSpPr>
          <p:cNvPr id="20" name="Rectangle : coins arrondis 19"/>
          <p:cNvSpPr/>
          <p:nvPr/>
        </p:nvSpPr>
        <p:spPr>
          <a:xfrm>
            <a:off x="6492875" y="3449638"/>
            <a:ext cx="2136775" cy="528637"/>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522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a:spLocks noGrp="1"/>
          </p:cNvSpPr>
          <p:nvPr>
            <p:ph type="title"/>
          </p:nvPr>
        </p:nvSpPr>
        <p:spPr>
          <a:xfrm>
            <a:off x="1363663" y="222250"/>
            <a:ext cx="7351712" cy="655638"/>
          </a:xfrm>
        </p:spPr>
        <p:txBody>
          <a:bodyPr rtlCol="0">
            <a:noAutofit/>
          </a:bodyPr>
          <a:lstStyle/>
          <a:p>
            <a:pPr algn="ctr" fontAlgn="auto">
              <a:spcAft>
                <a:spcPts val="0"/>
              </a:spcAft>
              <a:defRPr/>
            </a:pPr>
            <a:r>
              <a:rPr lang="fr-FR" sz="2000" dirty="0">
                <a:solidFill>
                  <a:schemeClr val="accent5">
                    <a:lumMod val="75000"/>
                  </a:schemeClr>
                </a:solidFill>
                <a:ea typeface="+mn-ea"/>
              </a:rPr>
              <a:t>COMMENT AGIR </a:t>
            </a:r>
            <a:br>
              <a:rPr lang="fr-FR" sz="2000" dirty="0">
                <a:solidFill>
                  <a:schemeClr val="accent5">
                    <a:lumMod val="75000"/>
                  </a:schemeClr>
                </a:solidFill>
                <a:ea typeface="+mn-ea"/>
              </a:rPr>
            </a:br>
            <a:r>
              <a:rPr lang="fr-FR" sz="2000" b="1" dirty="0">
                <a:solidFill>
                  <a:schemeClr val="accent5">
                    <a:lumMod val="75000"/>
                  </a:schemeClr>
                </a:solidFill>
                <a:ea typeface="+mn-ea"/>
              </a:rPr>
              <a:t>La tentation curative</a:t>
            </a:r>
          </a:p>
        </p:txBody>
      </p:sp>
      <p:pic>
        <p:nvPicPr>
          <p:cNvPr id="2" name="Image 1"/>
          <p:cNvPicPr>
            <a:picLocks noChangeAspect="1"/>
          </p:cNvPicPr>
          <p:nvPr/>
        </p:nvPicPr>
        <p:blipFill>
          <a:blip r:embed="rId3"/>
          <a:stretch>
            <a:fillRect/>
          </a:stretch>
        </p:blipFill>
        <p:spPr>
          <a:xfrm>
            <a:off x="0" y="1392035"/>
            <a:ext cx="4137840" cy="2723124"/>
          </a:xfrm>
          <a:prstGeom prst="rect">
            <a:avLst/>
          </a:prstGeom>
        </p:spPr>
      </p:pic>
      <p:pic>
        <p:nvPicPr>
          <p:cNvPr id="1026" name="x_x__x0000_i1038"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17" y="1389781"/>
            <a:ext cx="4355922" cy="305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7519" y="4999861"/>
            <a:ext cx="8155620" cy="1754326"/>
          </a:xfrm>
          <a:prstGeom prst="rect">
            <a:avLst/>
          </a:prstGeom>
        </p:spPr>
        <p:txBody>
          <a:bodyPr wrap="square">
            <a:spAutoFit/>
          </a:bodyPr>
          <a:lstStyle/>
          <a:p>
            <a:pPr marL="457200" indent="-228600">
              <a:spcAft>
                <a:spcPts val="0"/>
              </a:spcAft>
            </a:pPr>
            <a:r>
              <a:rPr lang="fr-FR" b="1" dirty="0" smtClean="0">
                <a:solidFill>
                  <a:srgbClr val="1F497D"/>
                </a:solidFill>
                <a:latin typeface="Calibri" panose="020F0502020204030204" pitchFamily="34" charset="0"/>
                <a:ea typeface="Calibri" panose="020F0502020204030204" pitchFamily="34" charset="0"/>
              </a:rPr>
              <a:t>Plusieurs </a:t>
            </a:r>
            <a:r>
              <a:rPr lang="fr-FR" b="1" dirty="0">
                <a:solidFill>
                  <a:srgbClr val="1F497D"/>
                </a:solidFill>
                <a:latin typeface="Calibri" panose="020F0502020204030204" pitchFamily="34" charset="0"/>
                <a:ea typeface="Calibri" panose="020F0502020204030204" pitchFamily="34" charset="0"/>
              </a:rPr>
              <a:t>phénomènes à la manœuvre,</a:t>
            </a:r>
            <a:endParaRPr lang="fr-FR" sz="2000" b="1" dirty="0">
              <a:latin typeface="Times New Roman" panose="02020603050405020304" pitchFamily="18" charset="0"/>
              <a:ea typeface="Calibri" panose="020F0502020204030204" pitchFamily="34" charset="0"/>
            </a:endParaRPr>
          </a:p>
          <a:p>
            <a:pPr marL="914400" indent="-228600">
              <a:spcAft>
                <a:spcPts val="0"/>
              </a:spcAft>
            </a:pPr>
            <a:r>
              <a:rPr lang="fr-FR" b="1" dirty="0">
                <a:solidFill>
                  <a:srgbClr val="1F497D"/>
                </a:solidFill>
                <a:latin typeface="Courier New" panose="02070309020205020404" pitchFamily="49" charset="0"/>
                <a:ea typeface="Calibri" panose="020F0502020204030204" pitchFamily="34" charset="0"/>
              </a:rPr>
              <a:t>o</a:t>
            </a:r>
            <a:r>
              <a:rPr lang="fr-FR" sz="800" b="1" dirty="0">
                <a:solidFill>
                  <a:srgbClr val="1F497D"/>
                </a:solidFill>
                <a:latin typeface="Times New Roman" panose="02020603050405020304" pitchFamily="18" charset="0"/>
                <a:ea typeface="Calibri" panose="020F0502020204030204" pitchFamily="34" charset="0"/>
              </a:rPr>
              <a:t>   </a:t>
            </a:r>
            <a:r>
              <a:rPr lang="fr-FR" b="1" dirty="0">
                <a:solidFill>
                  <a:srgbClr val="1F497D"/>
                </a:solidFill>
                <a:latin typeface="Calibri" panose="020F0502020204030204" pitchFamily="34" charset="0"/>
                <a:ea typeface="Calibri" panose="020F0502020204030204" pitchFamily="34" charset="0"/>
              </a:rPr>
              <a:t> 1/ le nombre d’espèces dans le groupe étudié corrélé au nombre de virus dans le groupe, lui-même corrélé au nombre de virus zoonotiques </a:t>
            </a:r>
            <a:endParaRPr lang="fr-FR" sz="2000" b="1" dirty="0">
              <a:latin typeface="Times New Roman" panose="02020603050405020304" pitchFamily="18" charset="0"/>
              <a:ea typeface="Calibri" panose="020F0502020204030204" pitchFamily="34" charset="0"/>
            </a:endParaRPr>
          </a:p>
          <a:p>
            <a:pPr marL="914400" indent="-228600">
              <a:spcAft>
                <a:spcPts val="0"/>
              </a:spcAft>
            </a:pPr>
            <a:r>
              <a:rPr lang="fr-FR" b="1" dirty="0">
                <a:solidFill>
                  <a:srgbClr val="1F497D"/>
                </a:solidFill>
                <a:latin typeface="Courier New" panose="02070309020205020404" pitchFamily="49" charset="0"/>
                <a:ea typeface="Calibri" panose="020F0502020204030204" pitchFamily="34" charset="0"/>
              </a:rPr>
              <a:t>o</a:t>
            </a:r>
            <a:r>
              <a:rPr lang="fr-FR" sz="800" b="1" dirty="0">
                <a:solidFill>
                  <a:srgbClr val="1F497D"/>
                </a:solidFill>
                <a:latin typeface="Times New Roman" panose="02020603050405020304" pitchFamily="18" charset="0"/>
                <a:ea typeface="Calibri" panose="020F0502020204030204" pitchFamily="34" charset="0"/>
              </a:rPr>
              <a:t>   </a:t>
            </a:r>
            <a:r>
              <a:rPr lang="fr-FR" b="1" dirty="0">
                <a:solidFill>
                  <a:srgbClr val="1F497D"/>
                </a:solidFill>
                <a:latin typeface="Calibri" panose="020F0502020204030204" pitchFamily="34" charset="0"/>
                <a:ea typeface="Calibri" panose="020F0502020204030204" pitchFamily="34" charset="0"/>
              </a:rPr>
              <a:t>et 2/ l’histoire de la proximité avec l’homme qu’elle soit génétique (primates) ou physique (domestication, commensalisme) qui fait que ces groupes partagent plus de virus avec nous.</a:t>
            </a:r>
            <a:endParaRPr lang="fr-FR"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09134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24091" y="1556833"/>
            <a:ext cx="8734784" cy="4415703"/>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297" y="350628"/>
            <a:ext cx="1039809" cy="1055165"/>
          </a:xfrm>
          <a:prstGeom prst="rect">
            <a:avLst/>
          </a:prstGeom>
        </p:spPr>
      </p:pic>
      <p:sp>
        <p:nvSpPr>
          <p:cNvPr id="6" name="Titre 1"/>
          <p:cNvSpPr>
            <a:spLocks noGrp="1"/>
          </p:cNvSpPr>
          <p:nvPr>
            <p:ph type="title"/>
          </p:nvPr>
        </p:nvSpPr>
        <p:spPr>
          <a:xfrm>
            <a:off x="1363663" y="222250"/>
            <a:ext cx="7429500" cy="655638"/>
          </a:xfrm>
        </p:spPr>
        <p:txBody>
          <a:bodyPr rtlCol="0">
            <a:noAutofit/>
          </a:bodyPr>
          <a:lstStyle/>
          <a:p>
            <a:pPr algn="ctr" fontAlgn="auto">
              <a:spcAft>
                <a:spcPts val="0"/>
              </a:spcAft>
              <a:defRPr/>
            </a:pPr>
            <a:r>
              <a:rPr lang="fr-FR" sz="2000" dirty="0">
                <a:solidFill>
                  <a:schemeClr val="accent5">
                    <a:lumMod val="75000"/>
                  </a:schemeClr>
                </a:solidFill>
                <a:ea typeface="+mn-ea"/>
              </a:rPr>
              <a:t>COMMENT AGIR </a:t>
            </a:r>
            <a:br>
              <a:rPr lang="fr-FR" sz="2000" dirty="0">
                <a:solidFill>
                  <a:schemeClr val="accent5">
                    <a:lumMod val="75000"/>
                  </a:schemeClr>
                </a:solidFill>
                <a:ea typeface="+mn-ea"/>
              </a:rPr>
            </a:br>
            <a:r>
              <a:rPr lang="fr-FR" sz="2000" b="1" dirty="0">
                <a:solidFill>
                  <a:schemeClr val="accent5">
                    <a:lumMod val="75000"/>
                  </a:schemeClr>
                </a:solidFill>
                <a:ea typeface="+mn-ea"/>
              </a:rPr>
              <a:t>La troisième voie</a:t>
            </a:r>
          </a:p>
        </p:txBody>
      </p:sp>
    </p:spTree>
    <p:extLst>
      <p:ext uri="{BB962C8B-B14F-4D97-AF65-F5344CB8AC3E}">
        <p14:creationId xmlns:p14="http://schemas.microsoft.com/office/powerpoint/2010/main" val="1711586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2192" y="221517"/>
            <a:ext cx="7870845" cy="656694"/>
          </a:xfrm>
        </p:spPr>
        <p:txBody>
          <a:bodyPr>
            <a:noAutofit/>
          </a:bodyPr>
          <a:lstStyle/>
          <a:p>
            <a:pPr algn="ctr"/>
            <a:r>
              <a:rPr lang="en-US" sz="2000" dirty="0">
                <a:solidFill>
                  <a:schemeClr val="accent5">
                    <a:lumMod val="75000"/>
                  </a:schemeClr>
                </a:solidFill>
              </a:rPr>
              <a:t>QUEL MONDE VOULONS-NOUS ? </a:t>
            </a:r>
            <a:br>
              <a:rPr lang="en-US" sz="2000" dirty="0">
                <a:solidFill>
                  <a:schemeClr val="accent5">
                    <a:lumMod val="75000"/>
                  </a:schemeClr>
                </a:solidFill>
              </a:rPr>
            </a:br>
            <a:r>
              <a:rPr lang="en-US" sz="2000" b="1" dirty="0">
                <a:solidFill>
                  <a:schemeClr val="accent5">
                    <a:lumMod val="75000"/>
                  </a:schemeClr>
                </a:solidFill>
              </a:rPr>
              <a:t>Les interactions </a:t>
            </a:r>
            <a:r>
              <a:rPr lang="en-US" sz="2000" b="1" dirty="0" err="1">
                <a:solidFill>
                  <a:schemeClr val="accent5">
                    <a:lumMod val="75000"/>
                  </a:schemeClr>
                </a:solidFill>
              </a:rPr>
              <a:t>humains</a:t>
            </a:r>
            <a:r>
              <a:rPr lang="en-US" sz="2000" b="1" dirty="0">
                <a:solidFill>
                  <a:schemeClr val="accent5">
                    <a:lumMod val="75000"/>
                  </a:schemeClr>
                </a:solidFill>
              </a:rPr>
              <a:t> / non-</a:t>
            </a:r>
            <a:r>
              <a:rPr lang="en-US" sz="2000" b="1" dirty="0" err="1">
                <a:solidFill>
                  <a:schemeClr val="accent5">
                    <a:lumMod val="75000"/>
                  </a:schemeClr>
                </a:solidFill>
              </a:rPr>
              <a:t>humains</a:t>
            </a:r>
            <a:endParaRPr lang="fr-FR" sz="2000" b="1" dirty="0">
              <a:solidFill>
                <a:schemeClr val="accent5">
                  <a:lumMod val="75000"/>
                </a:schemeClr>
              </a:solidFill>
            </a:endParaRP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13" y="1127125"/>
            <a:ext cx="900112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angle 5"/>
          <p:cNvSpPr>
            <a:spLocks noChangeArrowheads="1"/>
          </p:cNvSpPr>
          <p:nvPr/>
        </p:nvSpPr>
        <p:spPr bwMode="auto">
          <a:xfrm>
            <a:off x="468313" y="6453188"/>
            <a:ext cx="8640762" cy="368300"/>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dirty="0">
                <a:latin typeface="Calibri" panose="020F0502020204030204" pitchFamily="34" charset="0"/>
                <a:cs typeface="Calibri" panose="020F0502020204030204" pitchFamily="34" charset="0"/>
              </a:rPr>
              <a:t>Sarrazin F. &amp; Lecomte J.</a:t>
            </a:r>
            <a:r>
              <a:rPr lang="fr-FR" altLang="fr-FR" i="1" dirty="0">
                <a:latin typeface="Calibri" panose="020F0502020204030204" pitchFamily="34" charset="0"/>
                <a:cs typeface="Calibri" panose="020F0502020204030204" pitchFamily="34" charset="0"/>
              </a:rPr>
              <a:t> Science,</a:t>
            </a:r>
            <a:r>
              <a:rPr lang="fr-FR" altLang="fr-FR" dirty="0">
                <a:latin typeface="Calibri" panose="020F0502020204030204" pitchFamily="34" charset="0"/>
                <a:cs typeface="Calibri" panose="020F0502020204030204" pitchFamily="34" charset="0"/>
              </a:rPr>
              <a:t> 2016 </a:t>
            </a:r>
          </a:p>
        </p:txBody>
      </p:sp>
    </p:spTree>
    <p:extLst>
      <p:ext uri="{BB962C8B-B14F-4D97-AF65-F5344CB8AC3E}">
        <p14:creationId xmlns:p14="http://schemas.microsoft.com/office/powerpoint/2010/main" val="1533124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737" y="193523"/>
            <a:ext cx="1279179" cy="684688"/>
          </a:xfrm>
          <a:prstGeom prst="rect">
            <a:avLst/>
          </a:prstGeom>
        </p:spPr>
      </p:pic>
      <p:pic>
        <p:nvPicPr>
          <p:cNvPr id="7" name="Image 6"/>
          <p:cNvPicPr>
            <a:picLocks noChangeAspect="1"/>
          </p:cNvPicPr>
          <p:nvPr/>
        </p:nvPicPr>
        <p:blipFill>
          <a:blip r:embed="rId4"/>
          <a:stretch>
            <a:fillRect/>
          </a:stretch>
        </p:blipFill>
        <p:spPr>
          <a:xfrm>
            <a:off x="0" y="1268760"/>
            <a:ext cx="9158154" cy="5589240"/>
          </a:xfrm>
          <a:prstGeom prst="rect">
            <a:avLst/>
          </a:prstGeom>
        </p:spPr>
      </p:pic>
      <p:sp>
        <p:nvSpPr>
          <p:cNvPr id="8" name="Titre 1"/>
          <p:cNvSpPr>
            <a:spLocks noGrp="1"/>
          </p:cNvSpPr>
          <p:nvPr>
            <p:ph type="title"/>
          </p:nvPr>
        </p:nvSpPr>
        <p:spPr>
          <a:xfrm>
            <a:off x="1363663" y="222250"/>
            <a:ext cx="7429500" cy="655638"/>
          </a:xfrm>
        </p:spPr>
        <p:txBody>
          <a:bodyPr rtlCol="0">
            <a:noAutofit/>
          </a:bodyPr>
          <a:lstStyle/>
          <a:p>
            <a:pPr algn="ctr" fontAlgn="auto">
              <a:spcAft>
                <a:spcPts val="0"/>
              </a:spcAft>
              <a:defRPr/>
            </a:pPr>
            <a:r>
              <a:rPr lang="fr-FR" sz="2000" dirty="0">
                <a:solidFill>
                  <a:schemeClr val="accent5">
                    <a:lumMod val="75000"/>
                  </a:schemeClr>
                </a:solidFill>
                <a:ea typeface="+mn-ea"/>
              </a:rPr>
              <a:t>COMMENT AGIR </a:t>
            </a:r>
            <a:r>
              <a:rPr lang="fr-FR" sz="2000" b="1" dirty="0">
                <a:solidFill>
                  <a:schemeClr val="accent5">
                    <a:lumMod val="75000"/>
                  </a:schemeClr>
                </a:solidFill>
                <a:ea typeface="+mn-ea"/>
              </a:rPr>
              <a:t/>
            </a:r>
            <a:br>
              <a:rPr lang="fr-FR" sz="2000" b="1" dirty="0">
                <a:solidFill>
                  <a:schemeClr val="accent5">
                    <a:lumMod val="75000"/>
                  </a:schemeClr>
                </a:solidFill>
                <a:ea typeface="+mn-ea"/>
              </a:rPr>
            </a:br>
            <a:r>
              <a:rPr lang="fr-FR" sz="2000" b="1" dirty="0">
                <a:solidFill>
                  <a:schemeClr val="accent5">
                    <a:lumMod val="75000"/>
                  </a:schemeClr>
                </a:solidFill>
                <a:ea typeface="+mn-ea"/>
              </a:rPr>
              <a:t>La troisième voie</a:t>
            </a:r>
          </a:p>
        </p:txBody>
      </p:sp>
    </p:spTree>
    <p:extLst>
      <p:ext uri="{BB962C8B-B14F-4D97-AF65-F5344CB8AC3E}">
        <p14:creationId xmlns:p14="http://schemas.microsoft.com/office/powerpoint/2010/main" val="2863689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title"/>
          </p:nvPr>
        </p:nvSpPr>
        <p:spPr>
          <a:xfrm>
            <a:off x="1192193" y="221517"/>
            <a:ext cx="7643832" cy="656694"/>
          </a:xfrm>
        </p:spPr>
        <p:txBody>
          <a:bodyPr>
            <a:noAutofit/>
          </a:bodyPr>
          <a:lstStyle/>
          <a:p>
            <a:pPr algn="ctr"/>
            <a:r>
              <a:rPr lang="en-US" sz="2000" dirty="0">
                <a:solidFill>
                  <a:schemeClr val="accent5">
                    <a:lumMod val="75000"/>
                  </a:schemeClr>
                </a:solidFill>
                <a:ea typeface="+mn-ea"/>
              </a:rPr>
              <a:t>AGIR EST POSSIBLE </a:t>
            </a:r>
            <a:br>
              <a:rPr lang="en-US" sz="2000" dirty="0">
                <a:solidFill>
                  <a:schemeClr val="accent5">
                    <a:lumMod val="75000"/>
                  </a:schemeClr>
                </a:solidFill>
                <a:ea typeface="+mn-ea"/>
              </a:rPr>
            </a:br>
            <a:endParaRPr lang="fr-FR" sz="2000" b="1" dirty="0">
              <a:solidFill>
                <a:schemeClr val="accent5">
                  <a:lumMod val="75000"/>
                </a:schemeClr>
              </a:solidFill>
              <a:ea typeface="+mn-ea"/>
            </a:endParaRPr>
          </a:p>
        </p:txBody>
      </p:sp>
      <p:sp>
        <p:nvSpPr>
          <p:cNvPr id="2" name="Rectangle 1"/>
          <p:cNvSpPr/>
          <p:nvPr/>
        </p:nvSpPr>
        <p:spPr>
          <a:xfrm>
            <a:off x="0" y="1463748"/>
            <a:ext cx="8947230" cy="5632311"/>
          </a:xfrm>
          <a:prstGeom prst="rect">
            <a:avLst/>
          </a:prstGeom>
        </p:spPr>
        <p:txBody>
          <a:bodyPr wrap="square">
            <a:spAutoFit/>
          </a:bodyPr>
          <a:lstStyle/>
          <a:p>
            <a:r>
              <a:rPr lang="fr-FR" b="1" dirty="0"/>
              <a:t>1/ accorder une plus grande attention aux faits scientifiques, notamment ceux établis aux interfaces entre sciences de la santé et sciences de la biodiversité </a:t>
            </a:r>
            <a:endParaRPr lang="fr-FR" b="1" dirty="0" smtClean="0"/>
          </a:p>
          <a:p>
            <a:endParaRPr lang="fr-FR" dirty="0"/>
          </a:p>
          <a:p>
            <a:pPr algn="just"/>
            <a:r>
              <a:rPr lang="fr-FR" b="1" dirty="0"/>
              <a:t>2/ réduire drastiquement les pressions sur la biodiversité, notamment la destruction des écosystèmes ou la perte de diversité génétique des espèces cultivées et </a:t>
            </a:r>
            <a:r>
              <a:rPr lang="fr-FR" b="1" dirty="0" smtClean="0"/>
              <a:t>domestiques</a:t>
            </a:r>
          </a:p>
          <a:p>
            <a:pPr algn="just"/>
            <a:endParaRPr lang="fr-FR" dirty="0"/>
          </a:p>
          <a:p>
            <a:pPr algn="just"/>
            <a:r>
              <a:rPr lang="fr-FR" b="1" dirty="0"/>
              <a:t>3/ protéger activement ce qui reste de biodiversité sauvage et laisser de la place au monde </a:t>
            </a:r>
            <a:r>
              <a:rPr lang="fr-FR" b="1" dirty="0" smtClean="0"/>
              <a:t>sauvage</a:t>
            </a:r>
          </a:p>
          <a:p>
            <a:pPr algn="just"/>
            <a:endParaRPr lang="fr-FR" dirty="0"/>
          </a:p>
          <a:p>
            <a:pPr algn="just"/>
            <a:r>
              <a:rPr lang="fr-FR" b="1" dirty="0"/>
              <a:t>4/ intégrer la biodiversité dans toutes les politiques </a:t>
            </a:r>
            <a:r>
              <a:rPr lang="fr-FR" b="1" dirty="0" smtClean="0"/>
              <a:t>publiques</a:t>
            </a:r>
          </a:p>
          <a:p>
            <a:pPr algn="just"/>
            <a:endParaRPr lang="fr-FR" dirty="0"/>
          </a:p>
          <a:p>
            <a:pPr algn="just"/>
            <a:r>
              <a:rPr lang="fr-FR" b="1" dirty="0"/>
              <a:t>5/ Initier les conditions pour une transition écologique de notre système économique. </a:t>
            </a:r>
            <a:endParaRPr lang="fr-FR" b="1" dirty="0" smtClean="0"/>
          </a:p>
          <a:p>
            <a:pPr algn="just"/>
            <a:endParaRPr lang="fr-FR" dirty="0"/>
          </a:p>
          <a:p>
            <a:pPr algn="just"/>
            <a:r>
              <a:rPr lang="fr-FR" b="1" dirty="0"/>
              <a:t>6/ Réfléchir collectivement au monde que nous voulons demain et </a:t>
            </a:r>
            <a:r>
              <a:rPr lang="fr-FR" b="1" dirty="0" smtClean="0"/>
              <a:t>nos </a:t>
            </a:r>
            <a:r>
              <a:rPr lang="fr-FR" b="1" dirty="0"/>
              <a:t>devoirs éthiques vis-à-vis du vivant et notamment la construction et la mobilisation des valeurs utilitaires, relationnelles et intrinsèques des non-humains dans une approche systémique des transitions écologiques</a:t>
            </a:r>
            <a:endParaRPr lang="fr-FR" dirty="0"/>
          </a:p>
          <a:p>
            <a:pPr lvl="0" algn="just"/>
            <a:endParaRPr lang="fr-FR" dirty="0">
              <a:effectLst/>
              <a:ea typeface="Calibri" panose="020F0502020204030204" pitchFamily="34" charset="0"/>
            </a:endParaRPr>
          </a:p>
        </p:txBody>
      </p:sp>
    </p:spTree>
    <p:extLst>
      <p:ext uri="{BB962C8B-B14F-4D97-AF65-F5344CB8AC3E}">
        <p14:creationId xmlns:p14="http://schemas.microsoft.com/office/powerpoint/2010/main" val="2363990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7408" y="216280"/>
            <a:ext cx="7780337" cy="655638"/>
          </a:xfrm>
        </p:spPr>
        <p:txBody>
          <a:bodyPr rtlCol="0">
            <a:noAutofit/>
          </a:bodyPr>
          <a:lstStyle/>
          <a:p>
            <a:pPr algn="ctr" fontAlgn="auto">
              <a:spcAft>
                <a:spcPts val="0"/>
              </a:spcAft>
              <a:defRPr/>
            </a:pPr>
            <a:r>
              <a:rPr lang="fr-FR" sz="2000" dirty="0">
                <a:solidFill>
                  <a:schemeClr val="accent5">
                    <a:lumMod val="75000"/>
                  </a:schemeClr>
                </a:solidFill>
                <a:ea typeface="+mn-ea"/>
              </a:rPr>
              <a:t>LES FAITS SCIENTIFIQUES </a:t>
            </a:r>
            <a:r>
              <a:rPr lang="fr-FR" sz="2000" b="1" dirty="0">
                <a:solidFill>
                  <a:schemeClr val="accent5">
                    <a:lumMod val="75000"/>
                  </a:schemeClr>
                </a:solidFill>
                <a:ea typeface="+mn-ea"/>
              </a:rPr>
              <a:t/>
            </a:r>
            <a:br>
              <a:rPr lang="fr-FR" sz="2000" b="1" dirty="0">
                <a:solidFill>
                  <a:schemeClr val="accent5">
                    <a:lumMod val="75000"/>
                  </a:schemeClr>
                </a:solidFill>
                <a:ea typeface="+mn-ea"/>
              </a:rPr>
            </a:br>
            <a:r>
              <a:rPr lang="fr-FR" sz="2000" b="1" dirty="0">
                <a:solidFill>
                  <a:schemeClr val="accent5">
                    <a:lumMod val="75000"/>
                  </a:schemeClr>
                </a:solidFill>
                <a:ea typeface="+mn-ea"/>
              </a:rPr>
              <a:t>Augmentation des épidémies au niveau mondial </a:t>
            </a:r>
            <a:r>
              <a:rPr lang="fr-FR" sz="1400" dirty="0">
                <a:solidFill>
                  <a:schemeClr val="accent5">
                    <a:lumMod val="75000"/>
                  </a:schemeClr>
                </a:solidFill>
                <a:ea typeface="+mn-ea"/>
              </a:rPr>
              <a:t>(Morand, Figuier, </a:t>
            </a:r>
            <a:r>
              <a:rPr lang="fr-FR" sz="1400" dirty="0" err="1">
                <a:solidFill>
                  <a:schemeClr val="accent5">
                    <a:lumMod val="75000"/>
                  </a:schemeClr>
                </a:solidFill>
                <a:ea typeface="+mn-ea"/>
              </a:rPr>
              <a:t>Lajaunie</a:t>
            </a:r>
            <a:r>
              <a:rPr lang="fr-FR" sz="1400" dirty="0">
                <a:solidFill>
                  <a:schemeClr val="accent5">
                    <a:lumMod val="75000"/>
                  </a:schemeClr>
                </a:solidFill>
                <a:ea typeface="+mn-ea"/>
              </a:rPr>
              <a:t>.)</a:t>
            </a:r>
          </a:p>
        </p:txBody>
      </p:sp>
      <p:pic>
        <p:nvPicPr>
          <p:cNvPr id="11" name="Image 10">
            <a:extLst>
              <a:ext uri="{FF2B5EF4-FFF2-40B4-BE49-F238E27FC236}">
                <a16:creationId xmlns:a16="http://schemas.microsoft.com/office/drawing/2014/main" id="{952F1AAF-701C-AD47-A523-6A838B67131F}"/>
              </a:ext>
            </a:extLst>
          </p:cNvPr>
          <p:cNvPicPr>
            <a:picLocks noChangeAspect="1"/>
          </p:cNvPicPr>
          <p:nvPr/>
        </p:nvPicPr>
        <p:blipFill>
          <a:blip r:embed="rId2"/>
          <a:stretch>
            <a:fillRect/>
          </a:stretch>
        </p:blipFill>
        <p:spPr>
          <a:xfrm>
            <a:off x="273306" y="1113354"/>
            <a:ext cx="4681032" cy="2773945"/>
          </a:xfrm>
          <a:prstGeom prst="rect">
            <a:avLst/>
          </a:prstGeom>
        </p:spPr>
      </p:pic>
      <p:pic>
        <p:nvPicPr>
          <p:cNvPr id="12" name="Image 11">
            <a:extLst>
              <a:ext uri="{FF2B5EF4-FFF2-40B4-BE49-F238E27FC236}">
                <a16:creationId xmlns:a16="http://schemas.microsoft.com/office/drawing/2014/main" id="{011B7EFC-8970-A048-9D04-0ED9C7A2EAF4}"/>
              </a:ext>
            </a:extLst>
          </p:cNvPr>
          <p:cNvPicPr>
            <a:picLocks noChangeAspect="1"/>
          </p:cNvPicPr>
          <p:nvPr/>
        </p:nvPicPr>
        <p:blipFill>
          <a:blip r:embed="rId3"/>
          <a:stretch>
            <a:fillRect/>
          </a:stretch>
        </p:blipFill>
        <p:spPr>
          <a:xfrm>
            <a:off x="4954338" y="1272209"/>
            <a:ext cx="4194702" cy="2787533"/>
          </a:xfrm>
          <a:prstGeom prst="rect">
            <a:avLst/>
          </a:prstGeom>
        </p:spPr>
      </p:pic>
      <p:pic>
        <p:nvPicPr>
          <p:cNvPr id="13" name="Picture 1">
            <a:extLst>
              <a:ext uri="{FF2B5EF4-FFF2-40B4-BE49-F238E27FC236}">
                <a16:creationId xmlns:a16="http://schemas.microsoft.com/office/drawing/2014/main" id="{677EADDF-F414-CF47-A25E-4C8F548C5319}"/>
              </a:ext>
            </a:extLst>
          </p:cNvPr>
          <p:cNvPicPr>
            <a:picLocks noChangeAspect="1"/>
          </p:cNvPicPr>
          <p:nvPr/>
        </p:nvPicPr>
        <p:blipFill>
          <a:blip r:embed="rId4"/>
          <a:stretch>
            <a:fillRect/>
          </a:stretch>
        </p:blipFill>
        <p:spPr>
          <a:xfrm>
            <a:off x="365480" y="3871284"/>
            <a:ext cx="8293770" cy="2803528"/>
          </a:xfrm>
          <a:prstGeom prst="rect">
            <a:avLst/>
          </a:prstGeom>
        </p:spPr>
      </p:pic>
      <p:sp>
        <p:nvSpPr>
          <p:cNvPr id="15" name="ZoneTexte 14">
            <a:extLst>
              <a:ext uri="{FF2B5EF4-FFF2-40B4-BE49-F238E27FC236}">
                <a16:creationId xmlns:a16="http://schemas.microsoft.com/office/drawing/2014/main" id="{55064020-8B4E-5F44-8DD8-1AC209AB3AEF}"/>
              </a:ext>
            </a:extLst>
          </p:cNvPr>
          <p:cNvSpPr txBox="1"/>
          <p:nvPr/>
        </p:nvSpPr>
        <p:spPr>
          <a:xfrm>
            <a:off x="5817428" y="2007704"/>
            <a:ext cx="1636920" cy="584775"/>
          </a:xfrm>
          <a:prstGeom prst="rect">
            <a:avLst/>
          </a:prstGeom>
          <a:noFill/>
        </p:spPr>
        <p:txBody>
          <a:bodyPr wrap="square" rtlCol="0">
            <a:spAutoFit/>
          </a:bodyPr>
          <a:lstStyle/>
          <a:p>
            <a:pPr algn="ctr"/>
            <a:r>
              <a:rPr lang="fr-FR" sz="1600" dirty="0">
                <a:solidFill>
                  <a:srgbClr val="FF0000"/>
                </a:solidFill>
                <a:latin typeface="Calibri" panose="020F0502020204030204" pitchFamily="34" charset="0"/>
                <a:cs typeface="Calibri" panose="020F0502020204030204" pitchFamily="34" charset="0"/>
              </a:rPr>
              <a:t>Crise financière</a:t>
            </a:r>
          </a:p>
          <a:p>
            <a:pPr algn="ctr"/>
            <a:r>
              <a:rPr lang="fr-FR" sz="1600" dirty="0">
                <a:solidFill>
                  <a:srgbClr val="FF0000"/>
                </a:solidFill>
                <a:latin typeface="Calibri" panose="020F0502020204030204" pitchFamily="34" charset="0"/>
                <a:cs typeface="Calibri" panose="020F0502020204030204" pitchFamily="34" charset="0"/>
              </a:rPr>
              <a:t>(2008-2010)</a:t>
            </a:r>
          </a:p>
        </p:txBody>
      </p:sp>
      <p:pic>
        <p:nvPicPr>
          <p:cNvPr id="3" name="Image 2"/>
          <p:cNvPicPr>
            <a:picLocks noChangeAspect="1"/>
          </p:cNvPicPr>
          <p:nvPr/>
        </p:nvPicPr>
        <p:blipFill>
          <a:blip r:embed="rId5"/>
          <a:stretch>
            <a:fillRect/>
          </a:stretch>
        </p:blipFill>
        <p:spPr>
          <a:xfrm>
            <a:off x="5320894" y="1272209"/>
            <a:ext cx="990600" cy="590550"/>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4046" y="5317751"/>
            <a:ext cx="569660" cy="578073"/>
          </a:xfrm>
          <a:prstGeom prst="rect">
            <a:avLst/>
          </a:prstGeom>
        </p:spPr>
      </p:pic>
    </p:spTree>
    <p:extLst>
      <p:ext uri="{BB962C8B-B14F-4D97-AF65-F5344CB8AC3E}">
        <p14:creationId xmlns:p14="http://schemas.microsoft.com/office/powerpoint/2010/main" val="1030691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ChangeArrowheads="1"/>
          </p:cNvSpPr>
          <p:nvPr/>
        </p:nvSpPr>
        <p:spPr bwMode="auto">
          <a:xfrm>
            <a:off x="4314825" y="6267450"/>
            <a:ext cx="427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lober Regular" charset="0"/>
              </a:defRPr>
            </a:lvl1pPr>
            <a:lvl2pPr marL="742950" indent="-285750">
              <a:defRPr>
                <a:solidFill>
                  <a:schemeClr val="tx1"/>
                </a:solidFill>
                <a:latin typeface="Glober Regular" charset="0"/>
              </a:defRPr>
            </a:lvl2pPr>
            <a:lvl3pPr marL="1143000" indent="-228600">
              <a:defRPr>
                <a:solidFill>
                  <a:schemeClr val="tx1"/>
                </a:solidFill>
                <a:latin typeface="Glober Regular" charset="0"/>
              </a:defRPr>
            </a:lvl3pPr>
            <a:lvl4pPr marL="1600200" indent="-228600">
              <a:defRPr>
                <a:solidFill>
                  <a:schemeClr val="tx1"/>
                </a:solidFill>
                <a:latin typeface="Glober Regular" charset="0"/>
              </a:defRPr>
            </a:lvl4pPr>
            <a:lvl5pPr marL="2057400" indent="-228600">
              <a:defRPr>
                <a:solidFill>
                  <a:schemeClr val="tx1"/>
                </a:solidFill>
                <a:latin typeface="Glober Regular" charset="0"/>
              </a:defRPr>
            </a:lvl5pPr>
            <a:lvl6pPr marL="2514600" indent="-228600" defTabSz="457200" fontAlgn="base">
              <a:spcBef>
                <a:spcPct val="0"/>
              </a:spcBef>
              <a:spcAft>
                <a:spcPct val="0"/>
              </a:spcAft>
              <a:defRPr>
                <a:solidFill>
                  <a:schemeClr val="tx1"/>
                </a:solidFill>
                <a:latin typeface="Glober Regular" charset="0"/>
              </a:defRPr>
            </a:lvl6pPr>
            <a:lvl7pPr marL="2971800" indent="-228600" defTabSz="457200" fontAlgn="base">
              <a:spcBef>
                <a:spcPct val="0"/>
              </a:spcBef>
              <a:spcAft>
                <a:spcPct val="0"/>
              </a:spcAft>
              <a:defRPr>
                <a:solidFill>
                  <a:schemeClr val="tx1"/>
                </a:solidFill>
                <a:latin typeface="Glober Regular" charset="0"/>
              </a:defRPr>
            </a:lvl7pPr>
            <a:lvl8pPr marL="3429000" indent="-228600" defTabSz="457200" fontAlgn="base">
              <a:spcBef>
                <a:spcPct val="0"/>
              </a:spcBef>
              <a:spcAft>
                <a:spcPct val="0"/>
              </a:spcAft>
              <a:defRPr>
                <a:solidFill>
                  <a:schemeClr val="tx1"/>
                </a:solidFill>
                <a:latin typeface="Glober Regular" charset="0"/>
              </a:defRPr>
            </a:lvl8pPr>
            <a:lvl9pPr marL="3886200" indent="-228600" defTabSz="457200" fontAlgn="base">
              <a:spcBef>
                <a:spcPct val="0"/>
              </a:spcBef>
              <a:spcAft>
                <a:spcPct val="0"/>
              </a:spcAft>
              <a:defRPr>
                <a:solidFill>
                  <a:schemeClr val="tx1"/>
                </a:solidFill>
                <a:latin typeface="Glober Regular" charset="0"/>
              </a:defRPr>
            </a:lvl9pPr>
          </a:lstStyle>
          <a:p>
            <a:pPr eaLnBrk="1" hangingPunct="1"/>
            <a:r>
              <a:rPr lang="fr-FR" altLang="fr-FR">
                <a:latin typeface="Calibri" panose="020F0502020204030204" pitchFamily="34" charset="0"/>
                <a:cs typeface="Calibri" panose="020F0502020204030204" pitchFamily="34" charset="0"/>
              </a:rPr>
              <a:t>Bar-On </a:t>
            </a:r>
            <a:r>
              <a:rPr lang="fr-FR" altLang="fr-FR" i="1">
                <a:latin typeface="Calibri" panose="020F0502020204030204" pitchFamily="34" charset="0"/>
                <a:cs typeface="Calibri" panose="020F0502020204030204" pitchFamily="34" charset="0"/>
              </a:rPr>
              <a:t>et al</a:t>
            </a:r>
            <a:r>
              <a:rPr lang="fr-FR" altLang="fr-FR">
                <a:latin typeface="Calibri" panose="020F0502020204030204" pitchFamily="34" charset="0"/>
                <a:cs typeface="Calibri" panose="020F0502020204030204" pitchFamily="34" charset="0"/>
              </a:rPr>
              <a:t>. 2018. PNAS 115: 6506-6511. </a:t>
            </a:r>
          </a:p>
        </p:txBody>
      </p:sp>
      <p:sp>
        <p:nvSpPr>
          <p:cNvPr id="9" name="Titre 1"/>
          <p:cNvSpPr>
            <a:spLocks noGrp="1"/>
          </p:cNvSpPr>
          <p:nvPr>
            <p:ph type="title"/>
          </p:nvPr>
        </p:nvSpPr>
        <p:spPr>
          <a:xfrm>
            <a:off x="1363663" y="222250"/>
            <a:ext cx="7351712" cy="655638"/>
          </a:xfrm>
        </p:spPr>
        <p:txBody>
          <a:bodyPr rtlCol="0">
            <a:noAutofit/>
          </a:bodyPr>
          <a:lstStyle/>
          <a:p>
            <a:pPr algn="ctr" fontAlgn="auto">
              <a:spcAft>
                <a:spcPts val="0"/>
              </a:spcAft>
              <a:defRPr/>
            </a:pPr>
            <a:r>
              <a:rPr lang="fr-FR" sz="2000" dirty="0">
                <a:solidFill>
                  <a:schemeClr val="accent5">
                    <a:lumMod val="75000"/>
                  </a:schemeClr>
                </a:solidFill>
                <a:ea typeface="+mn-ea"/>
              </a:rPr>
              <a:t>LES FAITS SCIENTIFIQUES </a:t>
            </a:r>
            <a:r>
              <a:rPr lang="fr-FR" sz="2000" b="1" dirty="0">
                <a:solidFill>
                  <a:schemeClr val="accent5">
                    <a:lumMod val="75000"/>
                  </a:schemeClr>
                </a:solidFill>
                <a:ea typeface="+mn-ea"/>
              </a:rPr>
              <a:t/>
            </a:r>
            <a:br>
              <a:rPr lang="fr-FR" sz="2000" b="1" dirty="0">
                <a:solidFill>
                  <a:schemeClr val="accent5">
                    <a:lumMod val="75000"/>
                  </a:schemeClr>
                </a:solidFill>
                <a:ea typeface="+mn-ea"/>
              </a:rPr>
            </a:br>
            <a:r>
              <a:rPr lang="fr-FR" sz="2000" b="1" dirty="0">
                <a:solidFill>
                  <a:schemeClr val="accent5">
                    <a:lumMod val="75000"/>
                  </a:schemeClr>
                </a:solidFill>
                <a:ea typeface="+mn-ea"/>
              </a:rPr>
              <a:t>Les déséquilibres du monde vivant actuel</a:t>
            </a:r>
          </a:p>
        </p:txBody>
      </p:sp>
      <p:pic>
        <p:nvPicPr>
          <p:cNvPr id="2" name="Image 1"/>
          <p:cNvPicPr>
            <a:picLocks noChangeAspect="1"/>
          </p:cNvPicPr>
          <p:nvPr/>
        </p:nvPicPr>
        <p:blipFill>
          <a:blip r:embed="rId3"/>
          <a:stretch>
            <a:fillRect/>
          </a:stretch>
        </p:blipFill>
        <p:spPr>
          <a:xfrm>
            <a:off x="109879" y="1310670"/>
            <a:ext cx="4421742" cy="3101115"/>
          </a:xfrm>
          <a:prstGeom prst="rect">
            <a:avLst/>
          </a:prstGeom>
        </p:spPr>
      </p:pic>
      <p:pic>
        <p:nvPicPr>
          <p:cNvPr id="3" name="Image 2"/>
          <p:cNvPicPr>
            <a:picLocks noChangeAspect="1"/>
          </p:cNvPicPr>
          <p:nvPr/>
        </p:nvPicPr>
        <p:blipFill>
          <a:blip r:embed="rId4"/>
          <a:stretch>
            <a:fillRect/>
          </a:stretch>
        </p:blipFill>
        <p:spPr>
          <a:xfrm>
            <a:off x="3118403" y="3586470"/>
            <a:ext cx="5758208" cy="2383236"/>
          </a:xfrm>
          <a:prstGeom prst="rect">
            <a:avLst/>
          </a:prstGeom>
        </p:spPr>
      </p:pic>
      <p:sp>
        <p:nvSpPr>
          <p:cNvPr id="13" name="Flèche vers la droite 12"/>
          <p:cNvSpPr/>
          <p:nvPr/>
        </p:nvSpPr>
        <p:spPr>
          <a:xfrm rot="8261629">
            <a:off x="2613626" y="2826297"/>
            <a:ext cx="738068" cy="270228"/>
          </a:xfrm>
          <a:prstGeom prst="rightArrow">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2" name="Rectangle : coins arrondis 11"/>
          <p:cNvSpPr/>
          <p:nvPr/>
        </p:nvSpPr>
        <p:spPr>
          <a:xfrm>
            <a:off x="6825354" y="5462484"/>
            <a:ext cx="851657" cy="413646"/>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4" name="Rectangle : coins arrondis 11"/>
          <p:cNvSpPr/>
          <p:nvPr/>
        </p:nvSpPr>
        <p:spPr>
          <a:xfrm>
            <a:off x="7251183" y="4125596"/>
            <a:ext cx="851657" cy="413646"/>
          </a:xfrm>
          <a:prstGeom prst="roundRect">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0" name="Flèche vers la droite 9"/>
          <p:cNvSpPr/>
          <p:nvPr/>
        </p:nvSpPr>
        <p:spPr>
          <a:xfrm rot="7064708">
            <a:off x="8285895" y="3568484"/>
            <a:ext cx="492125" cy="303213"/>
          </a:xfrm>
          <a:prstGeom prst="rightArrow">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pic>
        <p:nvPicPr>
          <p:cNvPr id="16" name="Imag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8181" y="1526569"/>
            <a:ext cx="55976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850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bwMode="auto">
          <a:xfrm>
            <a:off x="425450" y="1677988"/>
            <a:ext cx="82677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20000"/>
              </a:spcBef>
              <a:buClrTx/>
              <a:buSzTx/>
              <a:buFont typeface="Arial" panose="020B0604020202020204" pitchFamily="34" charset="0"/>
              <a:buNone/>
            </a:pPr>
            <a:endParaRPr lang="fr-FR" altLang="fr-FR" sz="1800">
              <a:solidFill>
                <a:srgbClr val="254061"/>
              </a:solidFill>
              <a:latin typeface="Calibri" panose="020F0502020204030204" pitchFamily="34" charset="0"/>
              <a:cs typeface="Calibri" panose="020F0502020204030204" pitchFamily="34" charset="0"/>
            </a:endParaRPr>
          </a:p>
          <a:p>
            <a:pPr eaLnBrk="1" hangingPunct="1">
              <a:spcBef>
                <a:spcPct val="20000"/>
              </a:spcBef>
              <a:buClrTx/>
              <a:buSzTx/>
              <a:buFont typeface="Arial" panose="020B0604020202020204" pitchFamily="34" charset="0"/>
              <a:buNone/>
            </a:pPr>
            <a:endParaRPr lang="fr-FR" altLang="fr-FR" sz="2000">
              <a:latin typeface="Calibri" panose="020F0502020204030204" pitchFamily="34" charset="0"/>
              <a:cs typeface="Calibri" panose="020F0502020204030204" pitchFamily="34" charset="0"/>
            </a:endParaRPr>
          </a:p>
        </p:txBody>
      </p:sp>
      <p:pic>
        <p:nvPicPr>
          <p:cNvPr id="6" name="Image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450" y="1431925"/>
            <a:ext cx="752633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p:cNvPicPr>
            <a:picLocks noChangeAspect="1"/>
          </p:cNvPicPr>
          <p:nvPr/>
        </p:nvPicPr>
        <p:blipFill>
          <a:blip r:embed="rId4">
            <a:extLst>
              <a:ext uri="{28A0092B-C50C-407E-A947-70E740481C1C}">
                <a14:useLocalDpi xmlns:a14="http://schemas.microsoft.com/office/drawing/2010/main" val="0"/>
              </a:ext>
            </a:extLst>
          </a:blip>
          <a:srcRect l="6958" t="3244" r="2580" b="2666"/>
          <a:stretch>
            <a:fillRect/>
          </a:stretch>
        </p:blipFill>
        <p:spPr bwMode="auto">
          <a:xfrm>
            <a:off x="609600" y="2355277"/>
            <a:ext cx="467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1163" y="3645024"/>
            <a:ext cx="4451987" cy="2671192"/>
          </a:xfrm>
          <a:prstGeom prst="rect">
            <a:avLst/>
          </a:prstGeom>
        </p:spPr>
      </p:pic>
      <p:sp>
        <p:nvSpPr>
          <p:cNvPr id="8" name="Titre 1"/>
          <p:cNvSpPr>
            <a:spLocks noGrp="1"/>
          </p:cNvSpPr>
          <p:nvPr>
            <p:ph type="title"/>
          </p:nvPr>
        </p:nvSpPr>
        <p:spPr>
          <a:xfrm>
            <a:off x="1363663" y="222250"/>
            <a:ext cx="7351712" cy="655638"/>
          </a:xfrm>
        </p:spPr>
        <p:txBody>
          <a:bodyPr rtlCol="0">
            <a:noAutofit/>
          </a:bodyPr>
          <a:lstStyle/>
          <a:p>
            <a:pPr algn="ctr" fontAlgn="auto">
              <a:spcAft>
                <a:spcPts val="0"/>
              </a:spcAft>
              <a:defRPr/>
            </a:pPr>
            <a:r>
              <a:rPr lang="fr-FR" sz="2000" dirty="0">
                <a:solidFill>
                  <a:schemeClr val="accent5">
                    <a:lumMod val="75000"/>
                  </a:schemeClr>
                </a:solidFill>
                <a:ea typeface="+mn-ea"/>
              </a:rPr>
              <a:t>LES FAITS SCIENTIFIQUES</a:t>
            </a:r>
            <a:r>
              <a:rPr lang="fr-FR" sz="2000" b="1" dirty="0">
                <a:solidFill>
                  <a:schemeClr val="accent5">
                    <a:lumMod val="75000"/>
                  </a:schemeClr>
                </a:solidFill>
                <a:ea typeface="+mn-ea"/>
              </a:rPr>
              <a:t> </a:t>
            </a:r>
            <a:br>
              <a:rPr lang="fr-FR" sz="2000" b="1" dirty="0">
                <a:solidFill>
                  <a:schemeClr val="accent5">
                    <a:lumMod val="75000"/>
                  </a:schemeClr>
                </a:solidFill>
                <a:ea typeface="+mn-ea"/>
              </a:rPr>
            </a:br>
            <a:r>
              <a:rPr lang="fr-FR" sz="2000" b="1" dirty="0">
                <a:solidFill>
                  <a:schemeClr val="accent5">
                    <a:lumMod val="75000"/>
                  </a:schemeClr>
                </a:solidFill>
                <a:ea typeface="+mn-ea"/>
              </a:rPr>
              <a:t>Érosion des biomasses</a:t>
            </a:r>
          </a:p>
        </p:txBody>
      </p:sp>
    </p:spTree>
    <p:extLst>
      <p:ext uri="{BB962C8B-B14F-4D97-AF65-F5344CB8AC3E}">
        <p14:creationId xmlns:p14="http://schemas.microsoft.com/office/powerpoint/2010/main" val="1354481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80987" y="1479449"/>
            <a:ext cx="8582025" cy="4848225"/>
          </a:xfrm>
          <a:prstGeom prst="rect">
            <a:avLst/>
          </a:prstGeom>
        </p:spPr>
      </p:pic>
      <p:sp>
        <p:nvSpPr>
          <p:cNvPr id="5" name="Titre 1"/>
          <p:cNvSpPr>
            <a:spLocks noGrp="1"/>
          </p:cNvSpPr>
          <p:nvPr>
            <p:ph type="title"/>
          </p:nvPr>
        </p:nvSpPr>
        <p:spPr>
          <a:xfrm>
            <a:off x="1363663" y="222250"/>
            <a:ext cx="6564634" cy="655638"/>
          </a:xfrm>
        </p:spPr>
        <p:txBody>
          <a:bodyPr rtlCol="0">
            <a:noAutofit/>
          </a:bodyPr>
          <a:lstStyle/>
          <a:p>
            <a:pPr algn="ctr" fontAlgn="auto">
              <a:spcAft>
                <a:spcPts val="0"/>
              </a:spcAft>
              <a:defRPr/>
            </a:pPr>
            <a:r>
              <a:rPr lang="fr-FR" sz="2000" dirty="0">
                <a:solidFill>
                  <a:schemeClr val="accent5">
                    <a:lumMod val="75000"/>
                  </a:schemeClr>
                </a:solidFill>
                <a:ea typeface="+mn-ea"/>
              </a:rPr>
              <a:t>LES FAITS SCIENTIFIQUES </a:t>
            </a:r>
            <a:r>
              <a:rPr lang="fr-FR" sz="2000" b="1" dirty="0">
                <a:solidFill>
                  <a:schemeClr val="accent5">
                    <a:lumMod val="75000"/>
                  </a:schemeClr>
                </a:solidFill>
                <a:ea typeface="+mn-ea"/>
              </a:rPr>
              <a:t/>
            </a:r>
            <a:br>
              <a:rPr lang="fr-FR" sz="2000" b="1" dirty="0">
                <a:solidFill>
                  <a:schemeClr val="accent5">
                    <a:lumMod val="75000"/>
                  </a:schemeClr>
                </a:solidFill>
                <a:ea typeface="+mn-ea"/>
              </a:rPr>
            </a:br>
            <a:r>
              <a:rPr lang="fr-FR" sz="2000" b="1" dirty="0">
                <a:solidFill>
                  <a:schemeClr val="accent5">
                    <a:lumMod val="75000"/>
                  </a:schemeClr>
                </a:solidFill>
                <a:ea typeface="+mn-ea"/>
              </a:rPr>
              <a:t>Dégradation des espaces naturels, cas des sols </a:t>
            </a:r>
            <a:r>
              <a:rPr lang="fr-FR" sz="1400" dirty="0">
                <a:solidFill>
                  <a:schemeClr val="accent5">
                    <a:lumMod val="75000"/>
                  </a:schemeClr>
                </a:solidFill>
                <a:ea typeface="+mn-ea"/>
              </a:rPr>
              <a:t>(FAO 2019)</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297" y="350628"/>
            <a:ext cx="1039809" cy="1055165"/>
          </a:xfrm>
          <a:prstGeom prst="rect">
            <a:avLst/>
          </a:prstGeom>
        </p:spPr>
      </p:pic>
    </p:spTree>
    <p:extLst>
      <p:ext uri="{BB962C8B-B14F-4D97-AF65-F5344CB8AC3E}">
        <p14:creationId xmlns:p14="http://schemas.microsoft.com/office/powerpoint/2010/main" val="1864321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1158875"/>
            <a:ext cx="557212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3292475"/>
            <a:ext cx="545623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25" y="4960938"/>
            <a:ext cx="3136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389063" y="228600"/>
            <a:ext cx="7353300" cy="657225"/>
          </a:xfrm>
          <a:prstGeom prst="rect">
            <a:avLst/>
          </a:prstGeom>
        </p:spPr>
        <p:txBody>
          <a:bodyPr anchor="ctr">
            <a:noAutofit/>
          </a:bodyPr>
          <a:lstStyle>
            <a:lvl1pPr algn="l" defTabSz="457200" rtl="0" eaLnBrk="1" latinLnBrk="0" hangingPunct="1">
              <a:spcBef>
                <a:spcPct val="0"/>
              </a:spcBef>
              <a:buNone/>
              <a:defRPr sz="2800" b="0" i="0" kern="1200">
                <a:solidFill>
                  <a:srgbClr val="595959"/>
                </a:solidFill>
                <a:latin typeface="Glober SemiBold"/>
                <a:ea typeface="+mj-ea"/>
                <a:cs typeface="Glober SemiBold"/>
              </a:defRPr>
            </a:lvl1pPr>
          </a:lstStyle>
          <a:p>
            <a:pPr algn="ctr" fontAlgn="auto">
              <a:spcAft>
                <a:spcPts val="0"/>
              </a:spcAft>
              <a:defRPr/>
            </a:pPr>
            <a:r>
              <a:rPr lang="fr-FR" sz="2000" dirty="0">
                <a:solidFill>
                  <a:schemeClr val="accent5">
                    <a:lumMod val="75000"/>
                  </a:schemeClr>
                </a:solidFill>
                <a:latin typeface="Calibri" panose="020F0502020204030204" pitchFamily="34" charset="0"/>
                <a:ea typeface="+mn-ea"/>
                <a:cs typeface="Calibri" panose="020F0502020204030204" pitchFamily="34" charset="0"/>
              </a:rPr>
              <a:t>LES FAITS SCIENTIFIQUES </a:t>
            </a:r>
          </a:p>
          <a:p>
            <a:pPr algn="ctr" fontAlgn="auto">
              <a:spcAft>
                <a:spcPts val="0"/>
              </a:spcAft>
              <a:defRPr/>
            </a:pPr>
            <a:r>
              <a:rPr lang="fr-FR" sz="2000" b="1" dirty="0">
                <a:solidFill>
                  <a:schemeClr val="accent5">
                    <a:lumMod val="75000"/>
                  </a:schemeClr>
                </a:solidFill>
                <a:latin typeface="Calibri" panose="020F0502020204030204" pitchFamily="34" charset="0"/>
                <a:ea typeface="+mn-ea"/>
                <a:cs typeface="Calibri" panose="020F0502020204030204" pitchFamily="34" charset="0"/>
              </a:rPr>
              <a:t>Destruction des écosystèmes et épidémies</a:t>
            </a:r>
          </a:p>
        </p:txBody>
      </p:sp>
    </p:spTree>
    <p:extLst>
      <p:ext uri="{BB962C8B-B14F-4D97-AF65-F5344CB8AC3E}">
        <p14:creationId xmlns:p14="http://schemas.microsoft.com/office/powerpoint/2010/main" val="3256353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p:cNvPicPr>
          <p:nvPr/>
        </p:nvPicPr>
        <p:blipFill>
          <a:blip r:embed="rId3"/>
          <a:stretch>
            <a:fillRect/>
          </a:stretch>
        </p:blipFill>
        <p:spPr>
          <a:xfrm>
            <a:off x="5725612" y="1747556"/>
            <a:ext cx="2767018" cy="4023987"/>
          </a:xfrm>
          <a:prstGeom prst="rect">
            <a:avLst/>
          </a:prstGeom>
        </p:spPr>
      </p:pic>
      <p:pic>
        <p:nvPicPr>
          <p:cNvPr id="7" name="Picture 2"/>
          <p:cNvPicPr>
            <a:picLocks noChangeAspect="1"/>
          </p:cNvPicPr>
          <p:nvPr/>
        </p:nvPicPr>
        <p:blipFill>
          <a:blip r:embed="rId4"/>
          <a:stretch>
            <a:fillRect/>
          </a:stretch>
        </p:blipFill>
        <p:spPr>
          <a:xfrm>
            <a:off x="164346" y="1375724"/>
            <a:ext cx="4423165" cy="1653441"/>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84" y="3279306"/>
            <a:ext cx="3738355" cy="2492237"/>
          </a:xfrm>
          <a:prstGeom prst="rect">
            <a:avLst/>
          </a:prstGeom>
        </p:spPr>
      </p:pic>
      <p:sp>
        <p:nvSpPr>
          <p:cNvPr id="10" name="Flèche vers la droite 9"/>
          <p:cNvSpPr/>
          <p:nvPr/>
        </p:nvSpPr>
        <p:spPr>
          <a:xfrm rot="19289102">
            <a:off x="4264670" y="2633696"/>
            <a:ext cx="1512158" cy="363797"/>
          </a:xfrm>
          <a:prstGeom prst="rightArrow">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1" name="Titre 1"/>
          <p:cNvSpPr txBox="1">
            <a:spLocks/>
          </p:cNvSpPr>
          <p:nvPr/>
        </p:nvSpPr>
        <p:spPr>
          <a:xfrm>
            <a:off x="1389063" y="228600"/>
            <a:ext cx="7353300" cy="657225"/>
          </a:xfrm>
          <a:prstGeom prst="rect">
            <a:avLst/>
          </a:prstGeom>
        </p:spPr>
        <p:txBody>
          <a:bodyPr anchor="ctr">
            <a:noAutofit/>
          </a:bodyPr>
          <a:lstStyle>
            <a:lvl1pPr algn="l" defTabSz="457200" rtl="0" eaLnBrk="1" latinLnBrk="0" hangingPunct="1">
              <a:spcBef>
                <a:spcPct val="0"/>
              </a:spcBef>
              <a:buNone/>
              <a:defRPr sz="2800" b="0" i="0" kern="1200">
                <a:solidFill>
                  <a:srgbClr val="595959"/>
                </a:solidFill>
                <a:latin typeface="Glober SemiBold"/>
                <a:ea typeface="+mj-ea"/>
                <a:cs typeface="Glober SemiBold"/>
              </a:defRPr>
            </a:lvl1pPr>
          </a:lstStyle>
          <a:p>
            <a:pPr algn="ctr" fontAlgn="auto">
              <a:spcAft>
                <a:spcPts val="0"/>
              </a:spcAft>
              <a:defRPr/>
            </a:pPr>
            <a:r>
              <a:rPr lang="fr-FR" sz="2000" dirty="0">
                <a:solidFill>
                  <a:schemeClr val="accent5">
                    <a:lumMod val="75000"/>
                  </a:schemeClr>
                </a:solidFill>
                <a:latin typeface="Calibri" panose="020F0502020204030204" pitchFamily="34" charset="0"/>
                <a:ea typeface="+mn-ea"/>
                <a:cs typeface="Calibri" panose="020F0502020204030204" pitchFamily="34" charset="0"/>
              </a:rPr>
              <a:t>LES FAITS SCIENTIFIQUES </a:t>
            </a:r>
          </a:p>
          <a:p>
            <a:pPr algn="ctr" fontAlgn="auto">
              <a:spcAft>
                <a:spcPts val="0"/>
              </a:spcAft>
              <a:defRPr/>
            </a:pPr>
            <a:r>
              <a:rPr lang="fr-FR" sz="2000" b="1" dirty="0">
                <a:solidFill>
                  <a:schemeClr val="accent5">
                    <a:lumMod val="75000"/>
                  </a:schemeClr>
                </a:solidFill>
                <a:latin typeface="Calibri" panose="020F0502020204030204" pitchFamily="34" charset="0"/>
                <a:ea typeface="+mn-ea"/>
                <a:cs typeface="Calibri" panose="020F0502020204030204" pitchFamily="34" charset="0"/>
              </a:rPr>
              <a:t>Destruction des écosystèmes et épidémies</a:t>
            </a:r>
          </a:p>
        </p:txBody>
      </p:sp>
    </p:spTree>
    <p:extLst>
      <p:ext uri="{BB962C8B-B14F-4D97-AF65-F5344CB8AC3E}">
        <p14:creationId xmlns:p14="http://schemas.microsoft.com/office/powerpoint/2010/main" val="241561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èche vers la droite 9"/>
          <p:cNvSpPr/>
          <p:nvPr/>
        </p:nvSpPr>
        <p:spPr>
          <a:xfrm>
            <a:off x="4011493" y="4155018"/>
            <a:ext cx="1512158" cy="363797"/>
          </a:xfrm>
          <a:prstGeom prst="rightArrow">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Calibri" panose="020F0502020204030204" pitchFamily="34" charset="0"/>
              <a:cs typeface="Calibri" panose="020F0502020204030204" pitchFamily="34" charset="0"/>
            </a:endParaRPr>
          </a:p>
        </p:txBody>
      </p:sp>
      <p:sp>
        <p:nvSpPr>
          <p:cNvPr id="11" name="Titre 1"/>
          <p:cNvSpPr txBox="1">
            <a:spLocks/>
          </p:cNvSpPr>
          <p:nvPr/>
        </p:nvSpPr>
        <p:spPr>
          <a:xfrm>
            <a:off x="1389063" y="228600"/>
            <a:ext cx="7353300" cy="657225"/>
          </a:xfrm>
          <a:prstGeom prst="rect">
            <a:avLst/>
          </a:prstGeom>
        </p:spPr>
        <p:txBody>
          <a:bodyPr anchor="ctr">
            <a:noAutofit/>
          </a:bodyPr>
          <a:lstStyle>
            <a:lvl1pPr algn="l" defTabSz="457200" rtl="0" eaLnBrk="1" latinLnBrk="0" hangingPunct="1">
              <a:spcBef>
                <a:spcPct val="0"/>
              </a:spcBef>
              <a:buNone/>
              <a:defRPr sz="2800" b="0" i="0" kern="1200">
                <a:solidFill>
                  <a:srgbClr val="595959"/>
                </a:solidFill>
                <a:latin typeface="Glober SemiBold"/>
                <a:ea typeface="+mj-ea"/>
                <a:cs typeface="Glober SemiBold"/>
              </a:defRPr>
            </a:lvl1pPr>
          </a:lstStyle>
          <a:p>
            <a:pPr algn="ctr" fontAlgn="auto">
              <a:spcAft>
                <a:spcPts val="0"/>
              </a:spcAft>
              <a:defRPr/>
            </a:pPr>
            <a:r>
              <a:rPr lang="fr-FR" sz="2000" dirty="0">
                <a:solidFill>
                  <a:schemeClr val="accent5">
                    <a:lumMod val="75000"/>
                  </a:schemeClr>
                </a:solidFill>
                <a:latin typeface="Calibri" panose="020F0502020204030204" pitchFamily="34" charset="0"/>
                <a:ea typeface="+mn-ea"/>
                <a:cs typeface="Calibri" panose="020F0502020204030204" pitchFamily="34" charset="0"/>
              </a:rPr>
              <a:t>LES FAITS SCIENTIFIQUES </a:t>
            </a:r>
          </a:p>
          <a:p>
            <a:pPr algn="ctr" fontAlgn="auto">
              <a:spcAft>
                <a:spcPts val="0"/>
              </a:spcAft>
              <a:defRPr/>
            </a:pPr>
            <a:r>
              <a:rPr lang="fr-FR" sz="2000" b="1" dirty="0">
                <a:solidFill>
                  <a:schemeClr val="accent5">
                    <a:lumMod val="75000"/>
                  </a:schemeClr>
                </a:solidFill>
                <a:latin typeface="Calibri" panose="020F0502020204030204" pitchFamily="34" charset="0"/>
                <a:ea typeface="+mn-ea"/>
                <a:cs typeface="Calibri" panose="020F0502020204030204" pitchFamily="34" charset="0"/>
              </a:rPr>
              <a:t>Destruction des écosystèmes et épidémies</a:t>
            </a:r>
          </a:p>
        </p:txBody>
      </p:sp>
      <p:pic>
        <p:nvPicPr>
          <p:cNvPr id="3" name="Image 2"/>
          <p:cNvPicPr>
            <a:picLocks noChangeAspect="1"/>
          </p:cNvPicPr>
          <p:nvPr/>
        </p:nvPicPr>
        <p:blipFill>
          <a:blip r:embed="rId3"/>
          <a:stretch>
            <a:fillRect/>
          </a:stretch>
        </p:blipFill>
        <p:spPr>
          <a:xfrm>
            <a:off x="3400967" y="1269342"/>
            <a:ext cx="3329492" cy="984930"/>
          </a:xfrm>
          <a:prstGeom prst="rect">
            <a:avLst/>
          </a:prstGeom>
        </p:spPr>
      </p:pic>
      <p:pic>
        <p:nvPicPr>
          <p:cNvPr id="4" name="Image 3"/>
          <p:cNvPicPr>
            <a:picLocks noChangeAspect="1"/>
          </p:cNvPicPr>
          <p:nvPr/>
        </p:nvPicPr>
        <p:blipFill>
          <a:blip r:embed="rId4"/>
          <a:stretch>
            <a:fillRect/>
          </a:stretch>
        </p:blipFill>
        <p:spPr>
          <a:xfrm>
            <a:off x="3246362" y="2534457"/>
            <a:ext cx="3455949" cy="683305"/>
          </a:xfrm>
          <a:prstGeom prst="rect">
            <a:avLst/>
          </a:prstGeom>
        </p:spPr>
      </p:pic>
      <p:pic>
        <p:nvPicPr>
          <p:cNvPr id="5" name="Image 4"/>
          <p:cNvPicPr>
            <a:picLocks noChangeAspect="1"/>
          </p:cNvPicPr>
          <p:nvPr/>
        </p:nvPicPr>
        <p:blipFill>
          <a:blip r:embed="rId5"/>
          <a:stretch>
            <a:fillRect/>
          </a:stretch>
        </p:blipFill>
        <p:spPr>
          <a:xfrm>
            <a:off x="5937180" y="3217762"/>
            <a:ext cx="3220105" cy="3444521"/>
          </a:xfrm>
          <a:prstGeom prst="rect">
            <a:avLst/>
          </a:prstGeom>
        </p:spPr>
      </p:pic>
      <p:pic>
        <p:nvPicPr>
          <p:cNvPr id="8" name="Image 7"/>
          <p:cNvPicPr>
            <a:picLocks noChangeAspect="1"/>
          </p:cNvPicPr>
          <p:nvPr/>
        </p:nvPicPr>
        <p:blipFill>
          <a:blip r:embed="rId6"/>
          <a:stretch>
            <a:fillRect/>
          </a:stretch>
        </p:blipFill>
        <p:spPr>
          <a:xfrm>
            <a:off x="412098" y="3342344"/>
            <a:ext cx="3599395" cy="3319939"/>
          </a:xfrm>
          <a:prstGeom prst="rect">
            <a:avLst/>
          </a:prstGeom>
        </p:spPr>
      </p:pic>
    </p:spTree>
    <p:extLst>
      <p:ext uri="{BB962C8B-B14F-4D97-AF65-F5344CB8AC3E}">
        <p14:creationId xmlns:p14="http://schemas.microsoft.com/office/powerpoint/2010/main" val="1761213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p:nvPr/>
        </p:nvPicPr>
        <p:blipFill>
          <a:blip r:embed="rId3"/>
          <a:stretch/>
        </p:blipFill>
        <p:spPr>
          <a:xfrm>
            <a:off x="1764374" y="2419109"/>
            <a:ext cx="5400356" cy="2639898"/>
          </a:xfrm>
          <a:prstGeom prst="rect">
            <a:avLst/>
          </a:prstGeom>
          <a:ln>
            <a:noFill/>
          </a:ln>
        </p:spPr>
      </p:pic>
      <p:sp>
        <p:nvSpPr>
          <p:cNvPr id="5" name="ZoneTexte 4"/>
          <p:cNvSpPr txBox="1"/>
          <p:nvPr/>
        </p:nvSpPr>
        <p:spPr>
          <a:xfrm>
            <a:off x="4368678" y="5321624"/>
            <a:ext cx="1777479" cy="646331"/>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Destruction des milieux</a:t>
            </a:r>
          </a:p>
        </p:txBody>
      </p:sp>
      <p:sp>
        <p:nvSpPr>
          <p:cNvPr id="6" name="ZoneTexte 5"/>
          <p:cNvSpPr txBox="1"/>
          <p:nvPr/>
        </p:nvSpPr>
        <p:spPr>
          <a:xfrm>
            <a:off x="85805" y="3833149"/>
            <a:ext cx="1511502" cy="369332"/>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Braconnage</a:t>
            </a:r>
          </a:p>
        </p:txBody>
      </p:sp>
      <p:sp>
        <p:nvSpPr>
          <p:cNvPr id="7" name="ZoneTexte 6"/>
          <p:cNvSpPr txBox="1"/>
          <p:nvPr/>
        </p:nvSpPr>
        <p:spPr>
          <a:xfrm>
            <a:off x="7331798" y="4042364"/>
            <a:ext cx="1504228" cy="646331"/>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Commerce mondial</a:t>
            </a:r>
          </a:p>
        </p:txBody>
      </p:sp>
      <p:sp>
        <p:nvSpPr>
          <p:cNvPr id="8" name="ZoneTexte 7"/>
          <p:cNvSpPr txBox="1"/>
          <p:nvPr/>
        </p:nvSpPr>
        <p:spPr>
          <a:xfrm>
            <a:off x="2123189" y="5325017"/>
            <a:ext cx="1289414" cy="369332"/>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Tourisme</a:t>
            </a:r>
          </a:p>
        </p:txBody>
      </p:sp>
      <p:sp>
        <p:nvSpPr>
          <p:cNvPr id="9" name="ZoneTexte 8"/>
          <p:cNvSpPr txBox="1"/>
          <p:nvPr/>
        </p:nvSpPr>
        <p:spPr>
          <a:xfrm>
            <a:off x="2123189" y="5858457"/>
            <a:ext cx="1289414" cy="369332"/>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Chasse</a:t>
            </a:r>
          </a:p>
        </p:txBody>
      </p:sp>
      <p:sp>
        <p:nvSpPr>
          <p:cNvPr id="10" name="ZoneTexte 9"/>
          <p:cNvSpPr txBox="1"/>
          <p:nvPr/>
        </p:nvSpPr>
        <p:spPr>
          <a:xfrm>
            <a:off x="3343155" y="1596643"/>
            <a:ext cx="2157514" cy="646331"/>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Perte de diversité génétique</a:t>
            </a:r>
          </a:p>
        </p:txBody>
      </p:sp>
      <p:sp>
        <p:nvSpPr>
          <p:cNvPr id="11" name="ZoneTexte 10"/>
          <p:cNvSpPr txBox="1"/>
          <p:nvPr/>
        </p:nvSpPr>
        <p:spPr>
          <a:xfrm>
            <a:off x="5810491" y="1596642"/>
            <a:ext cx="2157514" cy="646331"/>
          </a:xfrm>
          <a:prstGeom prst="rect">
            <a:avLst/>
          </a:prstGeom>
          <a:solidFill>
            <a:schemeClr val="accent3"/>
          </a:solidFill>
        </p:spPr>
        <p:txBody>
          <a:bodyPr wrap="square" rtlCol="0">
            <a:spAutoFit/>
          </a:bodyPr>
          <a:lstStyle/>
          <a:p>
            <a:r>
              <a:rPr lang="fr-FR" dirty="0">
                <a:latin typeface="Calibri" panose="020F0502020204030204" pitchFamily="34" charset="0"/>
                <a:cs typeface="Calibri" panose="020F0502020204030204" pitchFamily="34" charset="0"/>
              </a:rPr>
              <a:t>Prélèvement de biomasse et d’eau</a:t>
            </a:r>
          </a:p>
        </p:txBody>
      </p:sp>
      <p:sp>
        <p:nvSpPr>
          <p:cNvPr id="13" name="Titre 1"/>
          <p:cNvSpPr txBox="1">
            <a:spLocks/>
          </p:cNvSpPr>
          <p:nvPr/>
        </p:nvSpPr>
        <p:spPr>
          <a:xfrm>
            <a:off x="1389063" y="228600"/>
            <a:ext cx="7353300" cy="657225"/>
          </a:xfrm>
          <a:prstGeom prst="rect">
            <a:avLst/>
          </a:prstGeom>
        </p:spPr>
        <p:txBody>
          <a:bodyPr anchor="ctr">
            <a:noAutofit/>
          </a:bodyPr>
          <a:lstStyle>
            <a:lvl1pPr algn="l" defTabSz="457200" rtl="0" eaLnBrk="1" latinLnBrk="0" hangingPunct="1">
              <a:spcBef>
                <a:spcPct val="0"/>
              </a:spcBef>
              <a:buNone/>
              <a:defRPr sz="2800" b="0" i="0" kern="1200">
                <a:solidFill>
                  <a:srgbClr val="595959"/>
                </a:solidFill>
                <a:latin typeface="Glober SemiBold"/>
                <a:ea typeface="+mj-ea"/>
                <a:cs typeface="Glober SemiBold"/>
              </a:defRPr>
            </a:lvl1pPr>
          </a:lstStyle>
          <a:p>
            <a:pPr algn="ctr" fontAlgn="auto">
              <a:spcAft>
                <a:spcPts val="0"/>
              </a:spcAft>
              <a:defRPr/>
            </a:pPr>
            <a:r>
              <a:rPr lang="fr-FR" sz="2000" dirty="0">
                <a:solidFill>
                  <a:schemeClr val="accent5">
                    <a:lumMod val="75000"/>
                  </a:schemeClr>
                </a:solidFill>
                <a:latin typeface="Calibri" panose="020F0502020204030204" pitchFamily="34" charset="0"/>
                <a:ea typeface="+mn-ea"/>
                <a:cs typeface="Calibri" panose="020F0502020204030204" pitchFamily="34" charset="0"/>
              </a:rPr>
              <a:t>LES FAITS SCIENTIFIQUES </a:t>
            </a:r>
          </a:p>
          <a:p>
            <a:pPr algn="ctr" fontAlgn="auto">
              <a:spcAft>
                <a:spcPts val="0"/>
              </a:spcAft>
              <a:defRPr/>
            </a:pPr>
            <a:r>
              <a:rPr lang="fr-FR" sz="2000" b="1" dirty="0" smtClean="0">
                <a:solidFill>
                  <a:schemeClr val="accent5">
                    <a:lumMod val="75000"/>
                  </a:schemeClr>
                </a:solidFill>
                <a:latin typeface="Calibri" panose="020F0502020204030204" pitchFamily="34" charset="0"/>
                <a:ea typeface="+mn-ea"/>
                <a:cs typeface="Calibri" panose="020F0502020204030204" pitchFamily="34" charset="0"/>
              </a:rPr>
              <a:t>Circulation des pathogènes</a:t>
            </a:r>
            <a:endParaRPr lang="fr-FR" sz="2000" b="1" dirty="0">
              <a:solidFill>
                <a:schemeClr val="accent5">
                  <a:lumMod val="7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83976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FRB_Base">
  <a:themeElements>
    <a:clrScheme name="Personnalisé 1">
      <a:dk1>
        <a:srgbClr val="3F3F3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Glober Bold"/>
        <a:ea typeface=""/>
        <a:cs typeface=""/>
      </a:majorFont>
      <a:minorFont>
        <a:latin typeface="Glober Regular"/>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25509</TotalTime>
  <Words>482</Words>
  <Application>Microsoft Office PowerPoint</Application>
  <PresentationFormat>Affichage à l'écran (4:3)</PresentationFormat>
  <Paragraphs>71</Paragraphs>
  <Slides>15</Slides>
  <Notes>14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Glober SemiBold </vt:lpstr>
      <vt:lpstr>Arial</vt:lpstr>
      <vt:lpstr>Glober SemiBold</vt:lpstr>
      <vt:lpstr>Courier New</vt:lpstr>
      <vt:lpstr>Times New Roman</vt:lpstr>
      <vt:lpstr>Glober Regular</vt:lpstr>
      <vt:lpstr>Glober Bold</vt:lpstr>
      <vt:lpstr>Calibri</vt:lpstr>
      <vt:lpstr>FRB_Base</vt:lpstr>
      <vt:lpstr>Présentation PowerPoint</vt:lpstr>
      <vt:lpstr>LES FAITS SCIENTIFIQUES  Augmentation des épidémies au niveau mondial (Morand, Figuier, Lajaunie.)</vt:lpstr>
      <vt:lpstr>LES FAITS SCIENTIFIQUES  Les déséquilibres du monde vivant actuel</vt:lpstr>
      <vt:lpstr>LES FAITS SCIENTIFIQUES  Érosion des biomasses</vt:lpstr>
      <vt:lpstr>LES FAITS SCIENTIFIQUES  Dégradation des espaces naturels, cas des sols (FAO 2019)</vt:lpstr>
      <vt:lpstr>Présentation PowerPoint</vt:lpstr>
      <vt:lpstr>Présentation PowerPoint</vt:lpstr>
      <vt:lpstr>Présentation PowerPoint</vt:lpstr>
      <vt:lpstr>Présentation PowerPoint</vt:lpstr>
      <vt:lpstr>COMMENT AGIR  La tentation curative</vt:lpstr>
      <vt:lpstr>COMMENT AGIR  La tentation curative</vt:lpstr>
      <vt:lpstr>COMMENT AGIR  La troisième voie</vt:lpstr>
      <vt:lpstr>QUEL MONDE VOULONS-NOUS ?  Les interactions humains / non-humains</vt:lpstr>
      <vt:lpstr>COMMENT AGIR  La troisième voie</vt:lpstr>
      <vt:lpstr>AGIR EST POSSIBLE  </vt:lpstr>
    </vt:vector>
  </TitlesOfParts>
  <Company>FRB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Laurine Moreau</dc:creator>
  <cp:lastModifiedBy>Hélène Soubelet</cp:lastModifiedBy>
  <cp:revision>520</cp:revision>
  <cp:lastPrinted>2018-10-29T13:52:01Z</cp:lastPrinted>
  <dcterms:created xsi:type="dcterms:W3CDTF">2015-06-30T12:02:16Z</dcterms:created>
  <dcterms:modified xsi:type="dcterms:W3CDTF">2020-04-28T13:27:43Z</dcterms:modified>
</cp:coreProperties>
</file>